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906000" cy="6858000" type="A4"/>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1" y="3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a56e4dbb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da56e4dbb6_0_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a56e4dbb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da56e4dbb6_0_9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a56e4dbb6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da56e4dbb6_0_17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891540" y="758952"/>
            <a:ext cx="817245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93791" y="4455621"/>
            <a:ext cx="817245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2"/>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2"/>
          <p:cNvCxnSpPr/>
          <p:nvPr/>
        </p:nvCxnSpPr>
        <p:spPr>
          <a:xfrm>
            <a:off x="981223" y="4343400"/>
            <a:ext cx="80238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2966084" y="-228812"/>
            <a:ext cx="4023360" cy="817245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11"/>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txBox="1">
            <a:spLocks noGrp="1"/>
          </p:cNvSpPr>
          <p:nvPr>
            <p:ph type="title"/>
          </p:nvPr>
        </p:nvSpPr>
        <p:spPr>
          <a:xfrm rot="5400000">
            <a:off x="5277024" y="2224260"/>
            <a:ext cx="5759898" cy="2135981"/>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943149" y="150192"/>
            <a:ext cx="5759898" cy="6284119"/>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2"/>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3"/>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891540" y="758952"/>
            <a:ext cx="817245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91540" y="4453128"/>
            <a:ext cx="817245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4" name="Google Shape;34;p4"/>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7" name="Google Shape;37;p4"/>
          <p:cNvCxnSpPr/>
          <p:nvPr/>
        </p:nvCxnSpPr>
        <p:spPr>
          <a:xfrm>
            <a:off x="981223" y="4343400"/>
            <a:ext cx="80238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891540" y="1845734"/>
            <a:ext cx="401193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5"/>
          <p:cNvSpPr txBox="1">
            <a:spLocks noGrp="1"/>
          </p:cNvSpPr>
          <p:nvPr>
            <p:ph type="body" idx="2"/>
          </p:nvPr>
        </p:nvSpPr>
        <p:spPr>
          <a:xfrm>
            <a:off x="5052060" y="1845735"/>
            <a:ext cx="401193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5"/>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891540" y="1846052"/>
            <a:ext cx="401193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6"/>
          <p:cNvSpPr txBox="1">
            <a:spLocks noGrp="1"/>
          </p:cNvSpPr>
          <p:nvPr>
            <p:ph type="body" idx="2"/>
          </p:nvPr>
        </p:nvSpPr>
        <p:spPr>
          <a:xfrm>
            <a:off x="891540" y="2582334"/>
            <a:ext cx="401193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6"/>
          <p:cNvSpPr txBox="1">
            <a:spLocks noGrp="1"/>
          </p:cNvSpPr>
          <p:nvPr>
            <p:ph type="body" idx="3"/>
          </p:nvPr>
        </p:nvSpPr>
        <p:spPr>
          <a:xfrm>
            <a:off x="5052060" y="1846052"/>
            <a:ext cx="401193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6"/>
          <p:cNvSpPr txBox="1">
            <a:spLocks noGrp="1"/>
          </p:cNvSpPr>
          <p:nvPr>
            <p:ph type="body" idx="4"/>
          </p:nvPr>
        </p:nvSpPr>
        <p:spPr>
          <a:xfrm>
            <a:off x="5052060" y="2582334"/>
            <a:ext cx="401193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6"/>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Google Shape;60;p8"/>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p:nvPr/>
        </p:nvSpPr>
        <p:spPr>
          <a:xfrm>
            <a:off x="15" y="0"/>
            <a:ext cx="3291267"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3282557" y="0"/>
            <a:ext cx="52007"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txBox="1">
            <a:spLocks noGrp="1"/>
          </p:cNvSpPr>
          <p:nvPr>
            <p:ph type="title"/>
          </p:nvPr>
        </p:nvSpPr>
        <p:spPr>
          <a:xfrm>
            <a:off x="371475" y="594359"/>
            <a:ext cx="2600325"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3900488" y="731520"/>
            <a:ext cx="5274945"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body" idx="2"/>
          </p:nvPr>
        </p:nvSpPr>
        <p:spPr>
          <a:xfrm>
            <a:off x="371475" y="2926080"/>
            <a:ext cx="2600325"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9"/>
          <p:cNvSpPr txBox="1">
            <a:spLocks noGrp="1"/>
          </p:cNvSpPr>
          <p:nvPr>
            <p:ph type="dt" idx="10"/>
          </p:nvPr>
        </p:nvSpPr>
        <p:spPr>
          <a:xfrm>
            <a:off x="378229" y="6459787"/>
            <a:ext cx="21275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3900487" y="6459787"/>
            <a:ext cx="37766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p:nvPr/>
        </p:nvSpPr>
        <p:spPr>
          <a:xfrm>
            <a:off x="0" y="4953000"/>
            <a:ext cx="9903421"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13" y="491507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891540" y="5074920"/>
            <a:ext cx="8217337"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14" y="0"/>
            <a:ext cx="9905988" cy="4915076"/>
          </a:xfrm>
          <a:prstGeom prst="rect">
            <a:avLst/>
          </a:prstGeom>
          <a:solidFill>
            <a:srgbClr val="D2CDB0"/>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Google Shape;79;p10"/>
          <p:cNvSpPr txBox="1">
            <a:spLocks noGrp="1"/>
          </p:cNvSpPr>
          <p:nvPr>
            <p:ph type="body" idx="1"/>
          </p:nvPr>
        </p:nvSpPr>
        <p:spPr>
          <a:xfrm>
            <a:off x="891540" y="5907024"/>
            <a:ext cx="822198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10"/>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6400800"/>
            <a:ext cx="9906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1" y="6334316"/>
            <a:ext cx="9906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3" name="Google Shape;13;p1"/>
          <p:cNvCxnSpPr/>
          <p:nvPr/>
        </p:nvCxnSpPr>
        <p:spPr>
          <a:xfrm>
            <a:off x="969745" y="1737845"/>
            <a:ext cx="8098155"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3"/>
          <p:cNvSpPr/>
          <p:nvPr/>
        </p:nvSpPr>
        <p:spPr>
          <a:xfrm>
            <a:off x="0" y="6400800"/>
            <a:ext cx="9906000" cy="457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2" y="6334316"/>
            <a:ext cx="9906000" cy="666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 name="Google Shape;103;p13"/>
          <p:cNvCxnSpPr/>
          <p:nvPr/>
        </p:nvCxnSpPr>
        <p:spPr>
          <a:xfrm>
            <a:off x="969744" y="1737845"/>
            <a:ext cx="8098200" cy="0"/>
          </a:xfrm>
          <a:prstGeom prst="straightConnector1">
            <a:avLst/>
          </a:prstGeom>
          <a:noFill/>
          <a:ln w="9525" cap="flat" cmpd="sng">
            <a:solidFill>
              <a:srgbClr val="7F7F7F"/>
            </a:solidFill>
            <a:prstDash val="solid"/>
            <a:round/>
            <a:headEnd type="none" w="sm" len="sm"/>
            <a:tailEnd type="none" w="sm" len="sm"/>
          </a:ln>
        </p:spPr>
      </p:cxnSp>
      <p:sp>
        <p:nvSpPr>
          <p:cNvPr id="104" name="Google Shape;104;p13"/>
          <p:cNvSpPr/>
          <p:nvPr/>
        </p:nvSpPr>
        <p:spPr>
          <a:xfrm>
            <a:off x="891550" y="286600"/>
            <a:ext cx="85779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GB" sz="3600" b="1">
                <a:solidFill>
                  <a:srgbClr val="3F3F3F"/>
                </a:solidFill>
                <a:latin typeface="Century Gothic"/>
                <a:ea typeface="Century Gothic"/>
                <a:cs typeface="Century Gothic"/>
                <a:sym typeface="Century Gothic"/>
              </a:rPr>
              <a:t>Assistant Head </a:t>
            </a:r>
            <a:r>
              <a:rPr lang="en-GB" sz="3600" b="1" i="0" u="none" strike="noStrike" cap="none">
                <a:solidFill>
                  <a:srgbClr val="3F3F3F"/>
                </a:solidFill>
                <a:latin typeface="Century Gothic"/>
                <a:ea typeface="Century Gothic"/>
                <a:cs typeface="Century Gothic"/>
                <a:sym typeface="Century Gothic"/>
              </a:rPr>
              <a:t>Recruitment Pack</a:t>
            </a:r>
            <a:endParaRPr sz="3600" i="0" u="none" strike="noStrike" cap="none">
              <a:solidFill>
                <a:srgbClr val="3F3F3F"/>
              </a:solidFill>
              <a:latin typeface="Century Gothic"/>
              <a:ea typeface="Century Gothic"/>
              <a:cs typeface="Century Gothic"/>
              <a:sym typeface="Century Gothic"/>
            </a:endParaRPr>
          </a:p>
        </p:txBody>
      </p:sp>
      <p:sp>
        <p:nvSpPr>
          <p:cNvPr id="105" name="Google Shape;105;p13"/>
          <p:cNvSpPr/>
          <p:nvPr/>
        </p:nvSpPr>
        <p:spPr>
          <a:xfrm>
            <a:off x="891550" y="1845728"/>
            <a:ext cx="5244600" cy="2573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GB" sz="1600" b="0" i="0" u="none" strike="noStrike" cap="none">
                <a:solidFill>
                  <a:srgbClr val="3F3F3F"/>
                </a:solidFill>
                <a:latin typeface="Calibri"/>
                <a:ea typeface="Calibri"/>
                <a:cs typeface="Calibri"/>
                <a:sym typeface="Calibri"/>
              </a:rPr>
              <a:t>Contents</a:t>
            </a:r>
            <a:endParaRPr/>
          </a:p>
          <a:p>
            <a:pPr marL="457200" marR="0" lvl="0" indent="-317500" algn="l" rtl="0">
              <a:lnSpc>
                <a:spcPct val="150000"/>
              </a:lnSpc>
              <a:spcBef>
                <a:spcPts val="813"/>
              </a:spcBef>
              <a:spcAft>
                <a:spcPts val="0"/>
              </a:spcAft>
              <a:buClr>
                <a:schemeClr val="accent1"/>
              </a:buClr>
              <a:buSzPts val="1400"/>
              <a:buChar char="●"/>
            </a:pPr>
            <a:r>
              <a:rPr lang="en-GB"/>
              <a:t>Advert</a:t>
            </a:r>
            <a:endParaRPr/>
          </a:p>
          <a:p>
            <a:pPr marL="457200" marR="0" lvl="0" indent="-317500" algn="l" rtl="0">
              <a:lnSpc>
                <a:spcPct val="150000"/>
              </a:lnSpc>
              <a:spcBef>
                <a:spcPts val="0"/>
              </a:spcBef>
              <a:spcAft>
                <a:spcPts val="0"/>
              </a:spcAft>
              <a:buClr>
                <a:schemeClr val="accent1"/>
              </a:buClr>
              <a:buSzPts val="1400"/>
              <a:buChar char="●"/>
            </a:pPr>
            <a:r>
              <a:rPr lang="en-GB"/>
              <a:t>Vision, Values, Purpose</a:t>
            </a:r>
            <a:endParaRPr/>
          </a:p>
          <a:p>
            <a:pPr marL="457200" marR="0" lvl="0" indent="-317500" algn="l" rtl="0">
              <a:lnSpc>
                <a:spcPct val="150000"/>
              </a:lnSpc>
              <a:spcBef>
                <a:spcPts val="0"/>
              </a:spcBef>
              <a:spcAft>
                <a:spcPts val="0"/>
              </a:spcAft>
              <a:buClr>
                <a:schemeClr val="accent1"/>
              </a:buClr>
              <a:buSzPts val="1400"/>
              <a:buChar char="●"/>
            </a:pPr>
            <a:r>
              <a:rPr lang="en-GB"/>
              <a:t>Executive Principal Message</a:t>
            </a:r>
            <a:endParaRPr/>
          </a:p>
          <a:p>
            <a:pPr marL="457200" marR="0" lvl="0" indent="-317500" algn="l" rtl="0">
              <a:lnSpc>
                <a:spcPct val="150000"/>
              </a:lnSpc>
              <a:spcBef>
                <a:spcPts val="0"/>
              </a:spcBef>
              <a:spcAft>
                <a:spcPts val="0"/>
              </a:spcAft>
              <a:buClr>
                <a:schemeClr val="accent1"/>
              </a:buClr>
              <a:buSzPts val="1400"/>
              <a:buChar char="●"/>
            </a:pPr>
            <a:r>
              <a:rPr lang="en-GB"/>
              <a:t>Our Trust</a:t>
            </a:r>
            <a:endParaRPr/>
          </a:p>
          <a:p>
            <a:pPr marL="457200" marR="0" lvl="0" indent="-317500" algn="l" rtl="0">
              <a:lnSpc>
                <a:spcPct val="150000"/>
              </a:lnSpc>
              <a:spcBef>
                <a:spcPts val="0"/>
              </a:spcBef>
              <a:spcAft>
                <a:spcPts val="0"/>
              </a:spcAft>
              <a:buClr>
                <a:schemeClr val="accent1"/>
              </a:buClr>
              <a:buSzPts val="1400"/>
              <a:buChar char="●"/>
            </a:pPr>
            <a:r>
              <a:rPr lang="en-GB"/>
              <a:t>Safeguarding</a:t>
            </a:r>
            <a:endParaRPr/>
          </a:p>
          <a:p>
            <a:pPr marL="457200" marR="0" lvl="0" indent="-317500" algn="l" rtl="0">
              <a:lnSpc>
                <a:spcPct val="150000"/>
              </a:lnSpc>
              <a:spcBef>
                <a:spcPts val="0"/>
              </a:spcBef>
              <a:spcAft>
                <a:spcPts val="0"/>
              </a:spcAft>
              <a:buClr>
                <a:schemeClr val="accent1"/>
              </a:buClr>
              <a:buSzPts val="1400"/>
              <a:buChar char="●"/>
            </a:pPr>
            <a:r>
              <a:rPr lang="en-GB"/>
              <a:t>Next steps</a:t>
            </a:r>
            <a:endParaRPr/>
          </a:p>
        </p:txBody>
      </p:sp>
      <p:sp>
        <p:nvSpPr>
          <p:cNvPr id="106" name="Google Shape;106;p13"/>
          <p:cNvSpPr/>
          <p:nvPr/>
        </p:nvSpPr>
        <p:spPr>
          <a:xfrm>
            <a:off x="969750" y="5882475"/>
            <a:ext cx="8349900" cy="3942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GB" sz="1100">
                <a:solidFill>
                  <a:srgbClr val="3F3F3F"/>
                </a:solidFill>
                <a:latin typeface="Century Gothic"/>
                <a:ea typeface="Century Gothic"/>
                <a:cs typeface="Century Gothic"/>
                <a:sym typeface="Century Gothic"/>
              </a:rPr>
              <a:t>Please read this pack in conjunction with the job description and person specification.</a:t>
            </a:r>
            <a:endParaRPr sz="1100">
              <a:latin typeface="Century Gothic"/>
              <a:ea typeface="Century Gothic"/>
              <a:cs typeface="Century Gothic"/>
              <a:sym typeface="Century Gothic"/>
            </a:endParaRPr>
          </a:p>
        </p:txBody>
      </p:sp>
      <p:pic>
        <p:nvPicPr>
          <p:cNvPr id="107" name="Google Shape;107;p13" descr="https://lh3.googleusercontent.com/D8A8_8BbWEY83JkXgwlD7njXtd3Nwi6JdRJl7-yHaXBlukkiKuwKLWmT3nd_glSm3TQSLhACO0bj8e4YliM4NQfKJbKb6JzZSBU9QFTWaXANaq2X8lZ-nJVEZwBiMclB8V6jO5W7"/>
          <p:cNvPicPr preferRelativeResize="0"/>
          <p:nvPr/>
        </p:nvPicPr>
        <p:blipFill rotWithShape="1">
          <a:blip r:embed="rId3">
            <a:alphaModFix/>
          </a:blip>
          <a:srcRect/>
          <a:stretch/>
        </p:blipFill>
        <p:spPr>
          <a:xfrm>
            <a:off x="7096550" y="5546450"/>
            <a:ext cx="1971400" cy="55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b="1">
                <a:latin typeface="Century Gothic"/>
                <a:ea typeface="Century Gothic"/>
                <a:cs typeface="Century Gothic"/>
                <a:sym typeface="Century Gothic"/>
              </a:rPr>
              <a:t>Advert</a:t>
            </a:r>
            <a:endParaRPr>
              <a:latin typeface="Century Gothic"/>
              <a:ea typeface="Century Gothic"/>
              <a:cs typeface="Century Gothic"/>
              <a:sym typeface="Century Gothic"/>
            </a:endParaRPr>
          </a:p>
        </p:txBody>
      </p:sp>
      <p:sp>
        <p:nvSpPr>
          <p:cNvPr id="113" name="Google Shape;113;p14"/>
          <p:cNvSpPr txBox="1">
            <a:spLocks noGrp="1"/>
          </p:cNvSpPr>
          <p:nvPr>
            <p:ph type="body" idx="1"/>
          </p:nvPr>
        </p:nvSpPr>
        <p:spPr>
          <a:xfrm>
            <a:off x="891550" y="1845722"/>
            <a:ext cx="8172600" cy="3515400"/>
          </a:xfrm>
          <a:prstGeom prst="rect">
            <a:avLst/>
          </a:prstGeom>
          <a:noFill/>
          <a:ln>
            <a:noFill/>
          </a:ln>
        </p:spPr>
        <p:txBody>
          <a:bodyPr spcFirstLastPara="1" wrap="square" lIns="0" tIns="45700" rIns="0" bIns="45700" anchor="t" anchorCtr="0">
            <a:noAutofit/>
          </a:bodyPr>
          <a:lstStyle/>
          <a:p>
            <a:pPr marL="91440" lvl="0" indent="-91440" algn="l" rtl="0">
              <a:lnSpc>
                <a:spcPct val="150000"/>
              </a:lnSpc>
              <a:spcBef>
                <a:spcPts val="0"/>
              </a:spcBef>
              <a:spcAft>
                <a:spcPts val="0"/>
              </a:spcAft>
              <a:buSzPts val="1200"/>
              <a:buChar char=" "/>
            </a:pPr>
            <a:r>
              <a:rPr lang="en-GB" sz="1200" b="1"/>
              <a:t>Post Title: </a:t>
            </a:r>
            <a:r>
              <a:rPr lang="en-GB" sz="1200"/>
              <a:t>Assistant Head</a:t>
            </a:r>
            <a:endParaRPr sz="1200"/>
          </a:p>
          <a:p>
            <a:pPr marL="91440" lvl="0" indent="-91440" algn="l" rtl="0">
              <a:lnSpc>
                <a:spcPct val="150000"/>
              </a:lnSpc>
              <a:spcBef>
                <a:spcPts val="0"/>
              </a:spcBef>
              <a:spcAft>
                <a:spcPts val="0"/>
              </a:spcAft>
              <a:buSzPts val="1200"/>
              <a:buChar char=" "/>
            </a:pPr>
            <a:r>
              <a:rPr lang="en-GB" sz="1200" b="1"/>
              <a:t>Scale: </a:t>
            </a:r>
            <a:r>
              <a:rPr lang="en-GB" sz="1200"/>
              <a:t>L8-12 or L13-17 depending on experience</a:t>
            </a:r>
            <a:endParaRPr/>
          </a:p>
          <a:p>
            <a:pPr marL="91440" lvl="0" indent="-91440" algn="l" rtl="0">
              <a:lnSpc>
                <a:spcPct val="150000"/>
              </a:lnSpc>
              <a:spcBef>
                <a:spcPts val="0"/>
              </a:spcBef>
              <a:spcAft>
                <a:spcPts val="0"/>
              </a:spcAft>
              <a:buSzPts val="1200"/>
              <a:buChar char=" "/>
            </a:pPr>
            <a:r>
              <a:rPr lang="en-GB" sz="1200" b="1"/>
              <a:t>Start:</a:t>
            </a:r>
            <a:r>
              <a:rPr lang="en-GB" sz="1200"/>
              <a:t> September 2021 </a:t>
            </a:r>
            <a:endParaRPr sz="1200"/>
          </a:p>
          <a:p>
            <a:pPr marL="91440" lvl="0" indent="-91440" algn="l" rtl="0">
              <a:lnSpc>
                <a:spcPct val="100000"/>
              </a:lnSpc>
              <a:spcBef>
                <a:spcPts val="0"/>
              </a:spcBef>
              <a:spcAft>
                <a:spcPts val="0"/>
              </a:spcAft>
              <a:buSzPts val="1200"/>
              <a:buChar char=" "/>
            </a:pPr>
            <a:endParaRPr sz="1200"/>
          </a:p>
          <a:p>
            <a:pPr marL="91440" lvl="0" indent="-91440" algn="l" rtl="0">
              <a:lnSpc>
                <a:spcPct val="100000"/>
              </a:lnSpc>
              <a:spcBef>
                <a:spcPts val="0"/>
              </a:spcBef>
              <a:spcAft>
                <a:spcPts val="0"/>
              </a:spcAft>
              <a:buSzPts val="1200"/>
              <a:buChar char=" "/>
            </a:pPr>
            <a:r>
              <a:rPr lang="en-GB" sz="1200"/>
              <a:t>To support the development of our Partnership, we are looking to recruit an innovative, outward-facing leader with the experience and ability to lead a variety of improvement priorities across our Partnership.</a:t>
            </a:r>
            <a:endParaRPr sz="1200"/>
          </a:p>
          <a:p>
            <a:pPr marL="91440" lvl="0" indent="-91440" algn="l" rtl="0">
              <a:lnSpc>
                <a:spcPct val="100000"/>
              </a:lnSpc>
              <a:spcBef>
                <a:spcPts val="0"/>
              </a:spcBef>
              <a:spcAft>
                <a:spcPts val="0"/>
              </a:spcAft>
              <a:buSzPts val="1200"/>
              <a:buChar char=" "/>
            </a:pPr>
            <a:endParaRPr sz="1200"/>
          </a:p>
          <a:p>
            <a:pPr marL="91440" lvl="0" indent="-91440" algn="l" rtl="0">
              <a:lnSpc>
                <a:spcPct val="100000"/>
              </a:lnSpc>
              <a:spcBef>
                <a:spcPts val="0"/>
              </a:spcBef>
              <a:spcAft>
                <a:spcPts val="0"/>
              </a:spcAft>
              <a:buSzPts val="1200"/>
              <a:buChar char=" "/>
            </a:pPr>
            <a:r>
              <a:rPr lang="en-GB" sz="1200"/>
              <a:t>The successful applicant will:</a:t>
            </a:r>
            <a:endParaRPr/>
          </a:p>
          <a:p>
            <a:pPr marL="808037" lvl="0" indent="-90487" algn="l" rtl="0">
              <a:lnSpc>
                <a:spcPct val="100000"/>
              </a:lnSpc>
              <a:spcBef>
                <a:spcPts val="0"/>
              </a:spcBef>
              <a:spcAft>
                <a:spcPts val="0"/>
              </a:spcAft>
              <a:buSzPts val="1200"/>
              <a:buFont typeface="Noto Sans Symbols"/>
              <a:buChar char="▪"/>
            </a:pPr>
            <a:r>
              <a:rPr lang="en-GB" sz="1200"/>
              <a:t>Manage a portfolio of projects with purpose and impact</a:t>
            </a:r>
            <a:endParaRPr sz="1200"/>
          </a:p>
          <a:p>
            <a:pPr marL="808037" lvl="0" indent="-90487" algn="l" rtl="0">
              <a:lnSpc>
                <a:spcPct val="100000"/>
              </a:lnSpc>
              <a:spcBef>
                <a:spcPts val="0"/>
              </a:spcBef>
              <a:spcAft>
                <a:spcPts val="0"/>
              </a:spcAft>
              <a:buSzPts val="1200"/>
              <a:buChar char="▪"/>
            </a:pPr>
            <a:r>
              <a:rPr lang="en-GB" sz="1200"/>
              <a:t>Provide targeted support in identified areas </a:t>
            </a:r>
            <a:endParaRPr sz="1200"/>
          </a:p>
          <a:p>
            <a:pPr marL="808037" lvl="0" indent="-90487" algn="l" rtl="0">
              <a:lnSpc>
                <a:spcPct val="100000"/>
              </a:lnSpc>
              <a:spcBef>
                <a:spcPts val="0"/>
              </a:spcBef>
              <a:spcAft>
                <a:spcPts val="0"/>
              </a:spcAft>
              <a:buSzPts val="1200"/>
              <a:buChar char="▪"/>
            </a:pPr>
            <a:r>
              <a:rPr lang="en-GB" sz="1200"/>
              <a:t>Lead in the development and delivery of our curriculum</a:t>
            </a:r>
            <a:endParaRPr sz="1200"/>
          </a:p>
          <a:p>
            <a:pPr marL="808037" lvl="0" indent="-90487" algn="l" rtl="0">
              <a:lnSpc>
                <a:spcPct val="100000"/>
              </a:lnSpc>
              <a:spcBef>
                <a:spcPts val="0"/>
              </a:spcBef>
              <a:spcAft>
                <a:spcPts val="0"/>
              </a:spcAft>
              <a:buSzPts val="1200"/>
              <a:buChar char="▪"/>
            </a:pPr>
            <a:r>
              <a:rPr lang="en-GB" sz="1200"/>
              <a:t>Support the training of people and teams</a:t>
            </a:r>
            <a:endParaRPr sz="1200"/>
          </a:p>
          <a:p>
            <a:pPr marL="91440" lvl="0" indent="-91440" algn="l" rtl="0">
              <a:lnSpc>
                <a:spcPct val="100000"/>
              </a:lnSpc>
              <a:spcBef>
                <a:spcPts val="0"/>
              </a:spcBef>
              <a:spcAft>
                <a:spcPts val="0"/>
              </a:spcAft>
              <a:buSzPts val="1200"/>
              <a:buChar char=" "/>
            </a:pPr>
            <a:r>
              <a:rPr lang="en-GB" sz="1200"/>
              <a:t> </a:t>
            </a:r>
            <a:endParaRPr/>
          </a:p>
          <a:p>
            <a:pPr marL="91440" lvl="0" indent="-91440" algn="l" rtl="0">
              <a:lnSpc>
                <a:spcPct val="100000"/>
              </a:lnSpc>
              <a:spcBef>
                <a:spcPts val="0"/>
              </a:spcBef>
              <a:spcAft>
                <a:spcPts val="0"/>
              </a:spcAft>
              <a:buSzPts val="1200"/>
              <a:buChar char=" "/>
            </a:pPr>
            <a:r>
              <a:rPr lang="en-GB" sz="1200"/>
              <a:t>We are looking for a highly motivated individual with the ability to build effective working relationships across a number of settings.  If you would like to develop your career in an innovative and supportive environment, where children are at the heart of everything we do, please get in touch!</a:t>
            </a:r>
            <a:endParaRPr/>
          </a:p>
          <a:p>
            <a:pPr marL="91440" lvl="0" indent="-91440" algn="l" rtl="0">
              <a:lnSpc>
                <a:spcPct val="150000"/>
              </a:lnSpc>
              <a:spcBef>
                <a:spcPts val="0"/>
              </a:spcBef>
              <a:spcAft>
                <a:spcPts val="0"/>
              </a:spcAft>
              <a:buSzPts val="500"/>
              <a:buChar char=" "/>
            </a:pPr>
            <a:br>
              <a:rPr lang="en-GB" sz="500"/>
            </a:br>
            <a:endParaRPr sz="500"/>
          </a:p>
        </p:txBody>
      </p:sp>
      <p:sp>
        <p:nvSpPr>
          <p:cNvPr id="114" name="Google Shape;114;p14"/>
          <p:cNvSpPr/>
          <p:nvPr/>
        </p:nvSpPr>
        <p:spPr>
          <a:xfrm>
            <a:off x="0" y="6400800"/>
            <a:ext cx="9906000" cy="457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12" y="6334316"/>
            <a:ext cx="9906000" cy="666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14" descr="https://lh3.googleusercontent.com/D8A8_8BbWEY83JkXgwlD7njXtd3Nwi6JdRJl7-yHaXBlukkiKuwKLWmT3nd_glSm3TQSLhACO0bj8e4YliM4NQfKJbKb6JzZSBU9QFTWaXANaq2X8lZ-nJVEZwBiMclB8V6jO5W7"/>
          <p:cNvPicPr preferRelativeResize="0"/>
          <p:nvPr/>
        </p:nvPicPr>
        <p:blipFill rotWithShape="1">
          <a:blip r:embed="rId3">
            <a:alphaModFix/>
          </a:blip>
          <a:srcRect/>
          <a:stretch/>
        </p:blipFill>
        <p:spPr>
          <a:xfrm>
            <a:off x="5904075" y="715625"/>
            <a:ext cx="3239450" cy="915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15" descr="A picture containing indoor, table, wall, person&#10;&#10;Description automatically generated"/>
          <p:cNvPicPr preferRelativeResize="0"/>
          <p:nvPr/>
        </p:nvPicPr>
        <p:blipFill rotWithShape="1">
          <a:blip r:embed="rId3">
            <a:alphaModFix/>
          </a:blip>
          <a:srcRect l="9090" b="23389"/>
          <a:stretch/>
        </p:blipFill>
        <p:spPr>
          <a:xfrm>
            <a:off x="16" y="10"/>
            <a:ext cx="9905985" cy="6857990"/>
          </a:xfrm>
          <a:prstGeom prst="rect">
            <a:avLst/>
          </a:prstGeom>
          <a:noFill/>
          <a:ln>
            <a:noFill/>
          </a:ln>
        </p:spPr>
      </p:pic>
      <p:sp>
        <p:nvSpPr>
          <p:cNvPr id="122" name="Google Shape;122;p15"/>
          <p:cNvSpPr/>
          <p:nvPr/>
        </p:nvSpPr>
        <p:spPr>
          <a:xfrm flipH="1">
            <a:off x="5348509" y="-2002"/>
            <a:ext cx="4557491" cy="4716024"/>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15"/>
          <p:cNvSpPr/>
          <p:nvPr/>
        </p:nvSpPr>
        <p:spPr>
          <a:xfrm flipH="1">
            <a:off x="5484490" y="-383"/>
            <a:ext cx="4421510" cy="4566364"/>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4" name="Google Shape;124;p15"/>
          <p:cNvSpPr txBox="1"/>
          <p:nvPr/>
        </p:nvSpPr>
        <p:spPr>
          <a:xfrm>
            <a:off x="6082800" y="757750"/>
            <a:ext cx="3823200" cy="305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b="1" i="0" u="none" strike="noStrike" cap="none">
                <a:solidFill>
                  <a:schemeClr val="dk1"/>
                </a:solidFill>
                <a:latin typeface="Century Gothic"/>
                <a:ea typeface="Century Gothic"/>
                <a:cs typeface="Century Gothic"/>
                <a:sym typeface="Century Gothic"/>
              </a:rPr>
              <a:t>OUR VISION</a:t>
            </a:r>
            <a:endParaRPr sz="2800"/>
          </a:p>
          <a:p>
            <a:pPr marL="0" marR="0" lvl="0" indent="69850" algn="l" rtl="0">
              <a:lnSpc>
                <a:spcPct val="90000"/>
              </a:lnSpc>
              <a:spcBef>
                <a:spcPts val="600"/>
              </a:spcBef>
              <a:spcAft>
                <a:spcPts val="0"/>
              </a:spcAft>
              <a:buClr>
                <a:schemeClr val="dk1"/>
              </a:buClr>
              <a:buSzPts val="11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90000"/>
              </a:lnSpc>
              <a:spcBef>
                <a:spcPts val="600"/>
              </a:spcBef>
              <a:spcAft>
                <a:spcPts val="0"/>
              </a:spcAft>
              <a:buNone/>
            </a:pPr>
            <a:r>
              <a:rPr lang="en-GB" sz="2400" b="0" i="0" u="none" strike="noStrike" cap="none">
                <a:solidFill>
                  <a:schemeClr val="dk1"/>
                </a:solidFill>
                <a:latin typeface="Century Gothic"/>
                <a:ea typeface="Century Gothic"/>
                <a:cs typeface="Century Gothic"/>
                <a:sym typeface="Century Gothic"/>
              </a:rPr>
              <a:t>A diverse, responsive, creative </a:t>
            </a:r>
            <a:r>
              <a:rPr lang="en-GB" sz="2400">
                <a:solidFill>
                  <a:schemeClr val="dk1"/>
                </a:solidFill>
                <a:latin typeface="Century Gothic"/>
                <a:ea typeface="Century Gothic"/>
                <a:cs typeface="Century Gothic"/>
                <a:sym typeface="Century Gothic"/>
              </a:rPr>
              <a:t>P</a:t>
            </a:r>
            <a:r>
              <a:rPr lang="en-GB" sz="2400" b="0" i="0" u="none" strike="noStrike" cap="none">
                <a:solidFill>
                  <a:schemeClr val="dk1"/>
                </a:solidFill>
                <a:latin typeface="Century Gothic"/>
                <a:ea typeface="Century Gothic"/>
                <a:cs typeface="Century Gothic"/>
                <a:sym typeface="Century Gothic"/>
              </a:rPr>
              <a:t>artnership where the unique benefits of collective endeavour transform the lives of children. </a:t>
            </a:r>
            <a:endParaRPr sz="2400"/>
          </a:p>
          <a:p>
            <a:pPr marL="0" marR="0" lvl="0" indent="69850" algn="l" rtl="0">
              <a:lnSpc>
                <a:spcPct val="90000"/>
              </a:lnSpc>
              <a:spcBef>
                <a:spcPts val="60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600"/>
              </a:spcAft>
              <a:buClr>
                <a:schemeClr val="dk1"/>
              </a:buClr>
              <a:buSzPts val="18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16" descr="Homepage - Springwell Learning Community : Springwell Learning Community"/>
          <p:cNvPicPr preferRelativeResize="0"/>
          <p:nvPr/>
        </p:nvPicPr>
        <p:blipFill rotWithShape="1">
          <a:blip r:embed="rId3">
            <a:alphaModFix/>
          </a:blip>
          <a:srcRect t="13108" r="9090" b="10281"/>
          <a:stretch/>
        </p:blipFill>
        <p:spPr>
          <a:xfrm>
            <a:off x="16" y="10"/>
            <a:ext cx="9905985" cy="6857989"/>
          </a:xfrm>
          <a:prstGeom prst="rect">
            <a:avLst/>
          </a:prstGeom>
          <a:noFill/>
          <a:ln>
            <a:noFill/>
          </a:ln>
        </p:spPr>
      </p:pic>
      <p:sp>
        <p:nvSpPr>
          <p:cNvPr id="130" name="Google Shape;130;p16"/>
          <p:cNvSpPr/>
          <p:nvPr/>
        </p:nvSpPr>
        <p:spPr>
          <a:xfrm>
            <a:off x="-4" y="-2002"/>
            <a:ext cx="4557491" cy="4657622"/>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16"/>
          <p:cNvSpPr/>
          <p:nvPr/>
        </p:nvSpPr>
        <p:spPr>
          <a:xfrm>
            <a:off x="-1900" y="-403"/>
            <a:ext cx="4421510" cy="4509815"/>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2" name="Google Shape;132;p16"/>
          <p:cNvSpPr txBox="1"/>
          <p:nvPr/>
        </p:nvSpPr>
        <p:spPr>
          <a:xfrm>
            <a:off x="223896" y="877497"/>
            <a:ext cx="3612900" cy="2754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GB" sz="2800" b="1" i="0" u="none" strike="noStrike" cap="none">
                <a:solidFill>
                  <a:schemeClr val="dk1"/>
                </a:solidFill>
                <a:latin typeface="Century Gothic"/>
                <a:ea typeface="Century Gothic"/>
                <a:cs typeface="Century Gothic"/>
                <a:sym typeface="Century Gothic"/>
              </a:rPr>
              <a:t>OUR VALUES</a:t>
            </a:r>
            <a:endParaRPr sz="2800"/>
          </a:p>
          <a:p>
            <a:pPr marL="342900" marR="0" lvl="0" indent="-342900" algn="l" rtl="0">
              <a:lnSpc>
                <a:spcPct val="90000"/>
              </a:lnSpc>
              <a:spcBef>
                <a:spcPts val="600"/>
              </a:spcBef>
              <a:spcAft>
                <a:spcPts val="0"/>
              </a:spcAft>
              <a:buClr>
                <a:schemeClr val="dk1"/>
              </a:buClr>
              <a:buSzPts val="1100"/>
              <a:buFont typeface="Noto Sans Symbols"/>
              <a:buChar char="✔"/>
            </a:pPr>
            <a:r>
              <a:rPr lang="en-GB" sz="2400" b="0" i="0" u="none" strike="noStrike" cap="none">
                <a:solidFill>
                  <a:schemeClr val="dk1"/>
                </a:solidFill>
                <a:latin typeface="Century Gothic"/>
                <a:ea typeface="Century Gothic"/>
                <a:cs typeface="Century Gothic"/>
                <a:sym typeface="Century Gothic"/>
              </a:rPr>
              <a:t>Integrity</a:t>
            </a:r>
            <a:endParaRPr/>
          </a:p>
          <a:p>
            <a:pPr marL="342900" marR="0" lvl="0" indent="-342900" algn="l" rtl="0">
              <a:lnSpc>
                <a:spcPct val="90000"/>
              </a:lnSpc>
              <a:spcBef>
                <a:spcPts val="600"/>
              </a:spcBef>
              <a:spcAft>
                <a:spcPts val="0"/>
              </a:spcAft>
              <a:buClr>
                <a:schemeClr val="dk1"/>
              </a:buClr>
              <a:buSzPts val="1100"/>
              <a:buFont typeface="Noto Sans Symbols"/>
              <a:buChar char="✔"/>
            </a:pPr>
            <a:r>
              <a:rPr lang="en-GB" sz="2400" b="0" i="0" u="none" strike="noStrike" cap="none">
                <a:solidFill>
                  <a:schemeClr val="dk1"/>
                </a:solidFill>
                <a:latin typeface="Century Gothic"/>
                <a:ea typeface="Century Gothic"/>
                <a:cs typeface="Century Gothic"/>
                <a:sym typeface="Century Gothic"/>
              </a:rPr>
              <a:t>Curiosity</a:t>
            </a:r>
            <a:endParaRPr/>
          </a:p>
          <a:p>
            <a:pPr marL="342900" marR="0" lvl="0" indent="-342900" algn="l" rtl="0">
              <a:lnSpc>
                <a:spcPct val="90000"/>
              </a:lnSpc>
              <a:spcBef>
                <a:spcPts val="600"/>
              </a:spcBef>
              <a:spcAft>
                <a:spcPts val="0"/>
              </a:spcAft>
              <a:buClr>
                <a:schemeClr val="dk1"/>
              </a:buClr>
              <a:buSzPts val="1100"/>
              <a:buFont typeface="Noto Sans Symbols"/>
              <a:buChar char="✔"/>
            </a:pPr>
            <a:r>
              <a:rPr lang="en-GB" sz="2400" b="0" i="0" u="none" strike="noStrike" cap="none">
                <a:solidFill>
                  <a:schemeClr val="dk1"/>
                </a:solidFill>
                <a:latin typeface="Century Gothic"/>
                <a:ea typeface="Century Gothic"/>
                <a:cs typeface="Century Gothic"/>
                <a:sym typeface="Century Gothic"/>
              </a:rPr>
              <a:t>Togetherness</a:t>
            </a:r>
            <a:endParaRPr/>
          </a:p>
          <a:p>
            <a:pPr marL="342900" marR="0" lvl="0" indent="-342900" algn="l" rtl="0">
              <a:lnSpc>
                <a:spcPct val="90000"/>
              </a:lnSpc>
              <a:spcBef>
                <a:spcPts val="600"/>
              </a:spcBef>
              <a:spcAft>
                <a:spcPts val="600"/>
              </a:spcAft>
              <a:buClr>
                <a:schemeClr val="dk1"/>
              </a:buClr>
              <a:buSzPts val="1100"/>
              <a:buFont typeface="Noto Sans Symbols"/>
              <a:buChar char="✔"/>
            </a:pPr>
            <a:r>
              <a:rPr lang="en-GB" sz="2400" b="0" i="0" u="none" strike="noStrike" cap="none">
                <a:solidFill>
                  <a:schemeClr val="dk1"/>
                </a:solidFill>
                <a:latin typeface="Century Gothic"/>
                <a:ea typeface="Century Gothic"/>
                <a:cs typeface="Century Gothic"/>
                <a:sym typeface="Century Gothic"/>
              </a:rPr>
              <a:t>Rigour</a:t>
            </a: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17" descr="Vacancies — Joseph Norton Academy"/>
          <p:cNvPicPr preferRelativeResize="0"/>
          <p:nvPr/>
        </p:nvPicPr>
        <p:blipFill rotWithShape="1">
          <a:blip r:embed="rId3">
            <a:alphaModFix/>
          </a:blip>
          <a:srcRect l="590" r="8500" b="23389"/>
          <a:stretch/>
        </p:blipFill>
        <p:spPr>
          <a:xfrm>
            <a:off x="16" y="10"/>
            <a:ext cx="9905985" cy="6857991"/>
          </a:xfrm>
          <a:prstGeom prst="rect">
            <a:avLst/>
          </a:prstGeom>
          <a:noFill/>
          <a:ln>
            <a:noFill/>
          </a:ln>
        </p:spPr>
      </p:pic>
      <p:sp>
        <p:nvSpPr>
          <p:cNvPr id="138" name="Google Shape;138;p17"/>
          <p:cNvSpPr/>
          <p:nvPr/>
        </p:nvSpPr>
        <p:spPr>
          <a:xfrm flipH="1">
            <a:off x="5348509" y="-2001"/>
            <a:ext cx="4557491" cy="4730625"/>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9" name="Google Shape;139;p17"/>
          <p:cNvSpPr/>
          <p:nvPr/>
        </p:nvSpPr>
        <p:spPr>
          <a:xfrm flipH="1">
            <a:off x="5484490" y="-376"/>
            <a:ext cx="4421510" cy="4580501"/>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17"/>
          <p:cNvSpPr txBox="1"/>
          <p:nvPr/>
        </p:nvSpPr>
        <p:spPr>
          <a:xfrm>
            <a:off x="5951989" y="395307"/>
            <a:ext cx="3954000" cy="3936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GB" sz="2800" b="1" i="0" u="none" strike="noStrike" cap="none">
                <a:solidFill>
                  <a:schemeClr val="dk1"/>
                </a:solidFill>
                <a:latin typeface="Century Gothic"/>
                <a:ea typeface="Century Gothic"/>
                <a:cs typeface="Century Gothic"/>
                <a:sym typeface="Century Gothic"/>
              </a:rPr>
              <a:t>OUR PURPOSE</a:t>
            </a:r>
            <a:endParaRPr sz="2800"/>
          </a:p>
          <a:p>
            <a:pPr marL="457200" marR="0" lvl="0" indent="-228600" algn="l" rtl="0">
              <a:lnSpc>
                <a:spcPct val="90000"/>
              </a:lnSpc>
              <a:spcBef>
                <a:spcPts val="600"/>
              </a:spcBef>
              <a:spcAft>
                <a:spcPts val="0"/>
              </a:spcAft>
              <a:buClr>
                <a:schemeClr val="dk1"/>
              </a:buClr>
              <a:buSzPts val="1800"/>
              <a:buFont typeface="Arial"/>
              <a:buChar char="•"/>
            </a:pPr>
            <a:r>
              <a:rPr lang="en-GB" sz="2000" b="0" i="0" u="none" strike="noStrike" cap="none">
                <a:solidFill>
                  <a:schemeClr val="dk1"/>
                </a:solidFill>
                <a:latin typeface="Century Gothic"/>
                <a:ea typeface="Century Gothic"/>
                <a:cs typeface="Century Gothic"/>
                <a:sym typeface="Century Gothic"/>
              </a:rPr>
              <a:t>To </a:t>
            </a:r>
            <a:r>
              <a:rPr lang="en-GB" sz="2000" b="1" i="0" u="none" strike="noStrike" cap="none">
                <a:solidFill>
                  <a:schemeClr val="dk1"/>
                </a:solidFill>
                <a:latin typeface="Century Gothic"/>
                <a:ea typeface="Century Gothic"/>
                <a:cs typeface="Century Gothic"/>
                <a:sym typeface="Century Gothic"/>
              </a:rPr>
              <a:t>strengthen</a:t>
            </a:r>
            <a:r>
              <a:rPr lang="en-GB" sz="2000" b="0" i="0" u="none" strike="noStrike" cap="none">
                <a:solidFill>
                  <a:schemeClr val="dk1"/>
                </a:solidFill>
                <a:latin typeface="Century Gothic"/>
                <a:ea typeface="Century Gothic"/>
                <a:cs typeface="Century Gothic"/>
                <a:sym typeface="Century Gothic"/>
              </a:rPr>
              <a:t> the educational landscape by bringing people together</a:t>
            </a:r>
            <a:endParaRPr/>
          </a:p>
          <a:p>
            <a:pPr marL="457200" marR="0" lvl="0" indent="-228600" algn="l" rtl="0">
              <a:lnSpc>
                <a:spcPct val="90000"/>
              </a:lnSpc>
              <a:spcBef>
                <a:spcPts val="600"/>
              </a:spcBef>
              <a:spcAft>
                <a:spcPts val="0"/>
              </a:spcAft>
              <a:buClr>
                <a:schemeClr val="dk1"/>
              </a:buClr>
              <a:buSzPts val="1800"/>
              <a:buFont typeface="Arial"/>
              <a:buChar char="•"/>
            </a:pPr>
            <a:r>
              <a:rPr lang="en-GB" sz="2000" b="0" i="0" u="none" strike="noStrike" cap="none">
                <a:solidFill>
                  <a:schemeClr val="dk1"/>
                </a:solidFill>
                <a:latin typeface="Century Gothic"/>
                <a:ea typeface="Century Gothic"/>
                <a:cs typeface="Century Gothic"/>
                <a:sym typeface="Century Gothic"/>
              </a:rPr>
              <a:t>To </a:t>
            </a:r>
            <a:r>
              <a:rPr lang="en-GB" sz="2000" b="1" i="0" u="none" strike="noStrike" cap="none">
                <a:solidFill>
                  <a:schemeClr val="dk1"/>
                </a:solidFill>
                <a:latin typeface="Century Gothic"/>
                <a:ea typeface="Century Gothic"/>
                <a:cs typeface="Century Gothic"/>
                <a:sym typeface="Century Gothic"/>
              </a:rPr>
              <a:t>enrich</a:t>
            </a:r>
            <a:r>
              <a:rPr lang="en-GB" sz="2000" b="0" i="0" u="none" strike="noStrike" cap="none">
                <a:solidFill>
                  <a:schemeClr val="dk1"/>
                </a:solidFill>
                <a:latin typeface="Century Gothic"/>
                <a:ea typeface="Century Gothic"/>
                <a:cs typeface="Century Gothic"/>
                <a:sym typeface="Century Gothic"/>
              </a:rPr>
              <a:t> the educational experience through unique opportunities</a:t>
            </a:r>
            <a:endParaRPr/>
          </a:p>
          <a:p>
            <a:pPr marL="457200" marR="0" lvl="0" indent="-228600" algn="l" rtl="0">
              <a:lnSpc>
                <a:spcPct val="90000"/>
              </a:lnSpc>
              <a:spcBef>
                <a:spcPts val="600"/>
              </a:spcBef>
              <a:spcAft>
                <a:spcPts val="600"/>
              </a:spcAft>
              <a:buClr>
                <a:schemeClr val="dk1"/>
              </a:buClr>
              <a:buSzPts val="1800"/>
              <a:buFont typeface="Arial"/>
              <a:buChar char="•"/>
            </a:pPr>
            <a:r>
              <a:rPr lang="en-GB" sz="2000" b="0" i="0" u="none" strike="noStrike" cap="none">
                <a:solidFill>
                  <a:schemeClr val="dk1"/>
                </a:solidFill>
                <a:latin typeface="Century Gothic"/>
                <a:ea typeface="Century Gothic"/>
                <a:cs typeface="Century Gothic"/>
                <a:sym typeface="Century Gothic"/>
              </a:rPr>
              <a:t>To </a:t>
            </a:r>
            <a:r>
              <a:rPr lang="en-GB" sz="2000" b="1" i="0" u="none" strike="noStrike" cap="none">
                <a:solidFill>
                  <a:schemeClr val="dk1"/>
                </a:solidFill>
                <a:latin typeface="Century Gothic"/>
                <a:ea typeface="Century Gothic"/>
                <a:cs typeface="Century Gothic"/>
                <a:sym typeface="Century Gothic"/>
              </a:rPr>
              <a:t>expand</a:t>
            </a:r>
            <a:r>
              <a:rPr lang="en-GB" sz="2000" b="0" i="0" u="none" strike="noStrike" cap="none">
                <a:solidFill>
                  <a:schemeClr val="dk1"/>
                </a:solidFill>
                <a:latin typeface="Century Gothic"/>
                <a:ea typeface="Century Gothic"/>
                <a:cs typeface="Century Gothic"/>
                <a:sym typeface="Century Gothic"/>
              </a:rPr>
              <a:t> educational thinking through exploration, enquiry and research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8"/>
          <p:cNvSpPr/>
          <p:nvPr/>
        </p:nvSpPr>
        <p:spPr>
          <a:xfrm>
            <a:off x="0" y="0"/>
            <a:ext cx="9906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8"/>
          <p:cNvSpPr txBox="1">
            <a:spLocks noGrp="1"/>
          </p:cNvSpPr>
          <p:nvPr>
            <p:ph type="title"/>
          </p:nvPr>
        </p:nvSpPr>
        <p:spPr>
          <a:xfrm>
            <a:off x="521825" y="642250"/>
            <a:ext cx="3066000" cy="29358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rgbClr val="3F3F3F"/>
              </a:buClr>
              <a:buSzPts val="4000"/>
              <a:buFont typeface="Calibri"/>
              <a:buNone/>
            </a:pPr>
            <a:r>
              <a:rPr lang="en-GB" sz="4000" b="1">
                <a:latin typeface="Century Gothic"/>
                <a:ea typeface="Century Gothic"/>
                <a:cs typeface="Century Gothic"/>
                <a:sym typeface="Century Gothic"/>
              </a:rPr>
              <a:t>Executive Principal Message</a:t>
            </a:r>
            <a:endParaRPr sz="4000">
              <a:latin typeface="Century Gothic"/>
              <a:ea typeface="Century Gothic"/>
              <a:cs typeface="Century Gothic"/>
              <a:sym typeface="Century Gothic"/>
            </a:endParaRPr>
          </a:p>
        </p:txBody>
      </p:sp>
      <p:sp>
        <p:nvSpPr>
          <p:cNvPr id="147" name="Google Shape;147;p18"/>
          <p:cNvSpPr/>
          <p:nvPr/>
        </p:nvSpPr>
        <p:spPr>
          <a:xfrm>
            <a:off x="12" y="6334316"/>
            <a:ext cx="9905988"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0" y="6400800"/>
            <a:ext cx="9906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4594032" y="480291"/>
            <a:ext cx="4425681" cy="5467748"/>
          </a:xfrm>
          <a:prstGeom prst="foldedCorner">
            <a:avLst>
              <a:gd name="adj" fmla="val 15551"/>
            </a:avLst>
          </a:prstGeom>
          <a:solidFill>
            <a:schemeClr val="lt1"/>
          </a:solidFill>
          <a:ln w="15875" cap="flat" cmpd="sng">
            <a:solidFill>
              <a:srgbClr val="0B539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Hello!</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It couldn’t be a more exciting time to join the Barnsley and Kirklees Special Provision Partnership as an Assistant Principal.  We’re a bold, new partnership, formed through the collaboration of Greenacre, Joseph Norton Academy and Springwell Learning Community.  Through our collaboration we are able to provide unique opportunities for our children, our staff and the communities we serve.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To be successful in this role you will require expertise in a broad range of areas.  You will be a self-starter and have the ability to manage your own workload. You will need experience of leading on specific areas of improvement and the stamina to see things through.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Importantly, you will have the ability to implement change -  forming and using targeted plans for the good of the children and the wider school community.</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Please get in touch for an informal conversation about the role and the school prior to submitting your application.</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Sarah Wilson</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Executive Principal</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0" name="Google Shape;150;p18"/>
          <p:cNvSpPr/>
          <p:nvPr/>
        </p:nvSpPr>
        <p:spPr>
          <a:xfrm>
            <a:off x="0" y="6400800"/>
            <a:ext cx="9906000" cy="457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2" y="6334316"/>
            <a:ext cx="9906000" cy="666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18"/>
          <p:cNvPicPr preferRelativeResize="0"/>
          <p:nvPr/>
        </p:nvPicPr>
        <p:blipFill>
          <a:blip r:embed="rId3">
            <a:alphaModFix/>
          </a:blip>
          <a:stretch>
            <a:fillRect/>
          </a:stretch>
        </p:blipFill>
        <p:spPr>
          <a:xfrm>
            <a:off x="521825" y="3801224"/>
            <a:ext cx="3221002" cy="2146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19"/>
          <p:cNvSpPr/>
          <p:nvPr/>
        </p:nvSpPr>
        <p:spPr>
          <a:xfrm>
            <a:off x="0" y="0"/>
            <a:ext cx="990138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9"/>
          <p:cNvSpPr/>
          <p:nvPr/>
        </p:nvSpPr>
        <p:spPr>
          <a:xfrm>
            <a:off x="12" y="0"/>
            <a:ext cx="6132651" cy="68580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txBox="1">
            <a:spLocks noGrp="1"/>
          </p:cNvSpPr>
          <p:nvPr>
            <p:ph type="body" idx="1"/>
          </p:nvPr>
        </p:nvSpPr>
        <p:spPr>
          <a:xfrm>
            <a:off x="637850" y="1494375"/>
            <a:ext cx="4857000" cy="345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1200"/>
              <a:buNone/>
            </a:pPr>
            <a:r>
              <a:rPr lang="en-GB" sz="1200">
                <a:solidFill>
                  <a:srgbClr val="FFFFFF"/>
                </a:solidFill>
              </a:rPr>
              <a:t>At Wellspring Academy Trust we believe that every school is unique, because it has a unique history, it serves a unique community context and is full of unique individuals.  </a:t>
            </a:r>
            <a:endParaRPr sz="1200">
              <a:solidFill>
                <a:srgbClr val="FFFFFF"/>
              </a:solidFill>
            </a:endParaRPr>
          </a:p>
          <a:p>
            <a:pPr marL="0" lvl="0" indent="0" algn="l" rtl="0">
              <a:lnSpc>
                <a:spcPct val="90000"/>
              </a:lnSpc>
              <a:spcBef>
                <a:spcPts val="0"/>
              </a:spcBef>
              <a:spcAft>
                <a:spcPts val="0"/>
              </a:spcAft>
              <a:buSzPts val="1200"/>
              <a:buNone/>
            </a:pPr>
            <a:endParaRPr sz="1200">
              <a:solidFill>
                <a:srgbClr val="FFFFFF"/>
              </a:solidFill>
            </a:endParaRPr>
          </a:p>
          <a:p>
            <a:pPr marL="0" lvl="0" indent="0" algn="l" rtl="0">
              <a:lnSpc>
                <a:spcPct val="90000"/>
              </a:lnSpc>
              <a:spcBef>
                <a:spcPts val="0"/>
              </a:spcBef>
              <a:spcAft>
                <a:spcPts val="0"/>
              </a:spcAft>
              <a:buSzPts val="1200"/>
              <a:buNone/>
            </a:pPr>
            <a:r>
              <a:rPr lang="en-GB" sz="1200">
                <a:solidFill>
                  <a:srgbClr val="FFFFFF"/>
                </a:solidFill>
              </a:rPr>
              <a:t>We value and celebrate the unique identities of our academies.  We encourage them to innovate, create and develop their uniqueness because we want others to learn from them.  Excellence is about diversity, not conformity.</a:t>
            </a:r>
            <a:endParaRPr sz="1200">
              <a:solidFill>
                <a:srgbClr val="FFFFFF"/>
              </a:solidFill>
            </a:endParaRPr>
          </a:p>
          <a:p>
            <a:pPr marL="0" lvl="0" indent="0" algn="l" rtl="0">
              <a:lnSpc>
                <a:spcPct val="90000"/>
              </a:lnSpc>
              <a:spcBef>
                <a:spcPts val="0"/>
              </a:spcBef>
              <a:spcAft>
                <a:spcPts val="0"/>
              </a:spcAft>
              <a:buSzPts val="1200"/>
              <a:buNone/>
            </a:pPr>
            <a:endParaRPr sz="1200">
              <a:solidFill>
                <a:srgbClr val="FFFFFF"/>
              </a:solidFill>
            </a:endParaRPr>
          </a:p>
          <a:p>
            <a:pPr marL="0" lvl="0" indent="0" algn="l" rtl="0">
              <a:lnSpc>
                <a:spcPct val="90000"/>
              </a:lnSpc>
              <a:spcBef>
                <a:spcPts val="0"/>
              </a:spcBef>
              <a:spcAft>
                <a:spcPts val="0"/>
              </a:spcAft>
              <a:buSzPts val="1200"/>
              <a:buNone/>
            </a:pPr>
            <a:r>
              <a:rPr lang="en-GB" sz="1200">
                <a:solidFill>
                  <a:srgbClr val="FFFFFF"/>
                </a:solidFill>
              </a:rPr>
              <a:t>We do not believe that one size fits all.</a:t>
            </a:r>
            <a:endParaRPr/>
          </a:p>
          <a:p>
            <a:pPr marL="0" lvl="0" indent="0" algn="l" rtl="0">
              <a:lnSpc>
                <a:spcPct val="90000"/>
              </a:lnSpc>
              <a:spcBef>
                <a:spcPts val="600"/>
              </a:spcBef>
              <a:spcAft>
                <a:spcPts val="0"/>
              </a:spcAft>
              <a:buSzPts val="1200"/>
              <a:buNone/>
            </a:pPr>
            <a:endParaRPr sz="1200">
              <a:solidFill>
                <a:srgbClr val="FFFFFF"/>
              </a:solidFill>
            </a:endParaRPr>
          </a:p>
          <a:p>
            <a:pPr marL="0" lvl="0" indent="0" algn="l" rtl="0">
              <a:lnSpc>
                <a:spcPct val="90000"/>
              </a:lnSpc>
              <a:spcBef>
                <a:spcPts val="600"/>
              </a:spcBef>
              <a:spcAft>
                <a:spcPts val="0"/>
              </a:spcAft>
              <a:buSzPts val="1200"/>
              <a:buNone/>
            </a:pPr>
            <a:r>
              <a:rPr lang="en-GB" sz="1200">
                <a:solidFill>
                  <a:srgbClr val="FFFFFF"/>
                </a:solidFill>
              </a:rPr>
              <a:t>Our culture is: Open. Transparent. Outward-facing. Generous. Supportive. Collegial. Collaborative. Inclusive. Progressive. Plural. Courageous. Curious. Caring. Confident. Ethical. Respectful.</a:t>
            </a:r>
            <a:endParaRPr/>
          </a:p>
          <a:p>
            <a:pPr marL="0" lvl="0" indent="0" algn="l" rtl="0">
              <a:lnSpc>
                <a:spcPct val="90000"/>
              </a:lnSpc>
              <a:spcBef>
                <a:spcPts val="600"/>
              </a:spcBef>
              <a:spcAft>
                <a:spcPts val="0"/>
              </a:spcAft>
              <a:buSzPts val="1200"/>
              <a:buNone/>
            </a:pPr>
            <a:endParaRPr sz="1200">
              <a:solidFill>
                <a:srgbClr val="FFFFFF"/>
              </a:solidFill>
            </a:endParaRPr>
          </a:p>
          <a:p>
            <a:pPr marL="0" lvl="0" indent="0" algn="l" rtl="0">
              <a:lnSpc>
                <a:spcPct val="90000"/>
              </a:lnSpc>
              <a:spcBef>
                <a:spcPts val="600"/>
              </a:spcBef>
              <a:spcAft>
                <a:spcPts val="0"/>
              </a:spcAft>
              <a:buSzPts val="1200"/>
              <a:buNone/>
            </a:pPr>
            <a:r>
              <a:rPr lang="en-GB" sz="1200">
                <a:solidFill>
                  <a:srgbClr val="FFFFFF"/>
                </a:solidFill>
              </a:rPr>
              <a:t>If you want to work with, and – more importantly – contribute to a culture like this, we might be a fit.</a:t>
            </a:r>
            <a:endParaRPr/>
          </a:p>
          <a:p>
            <a:pPr marL="0" lvl="0" indent="0" algn="l" rtl="0">
              <a:lnSpc>
                <a:spcPct val="90000"/>
              </a:lnSpc>
              <a:spcBef>
                <a:spcPts val="600"/>
              </a:spcBef>
              <a:spcAft>
                <a:spcPts val="0"/>
              </a:spcAft>
              <a:buSzPts val="1200"/>
              <a:buNone/>
            </a:pPr>
            <a:endParaRPr sz="1200">
              <a:solidFill>
                <a:srgbClr val="FFFFFF"/>
              </a:solidFill>
            </a:endParaRPr>
          </a:p>
          <a:p>
            <a:pPr marL="0" lvl="0" indent="0" algn="l" rtl="0">
              <a:lnSpc>
                <a:spcPct val="90000"/>
              </a:lnSpc>
              <a:spcBef>
                <a:spcPts val="600"/>
              </a:spcBef>
              <a:spcAft>
                <a:spcPts val="0"/>
              </a:spcAft>
              <a:buSzPts val="1200"/>
              <a:buNone/>
            </a:pPr>
            <a:r>
              <a:rPr lang="en-GB" sz="1200">
                <a:solidFill>
                  <a:srgbClr val="FFFFFF"/>
                </a:solidFill>
              </a:rPr>
              <a:t>For further information, please visit our website.</a:t>
            </a:r>
            <a:endParaRPr/>
          </a:p>
          <a:p>
            <a:pPr marL="91440" lvl="0" indent="-15239" algn="l" rtl="0">
              <a:lnSpc>
                <a:spcPct val="90000"/>
              </a:lnSpc>
              <a:spcBef>
                <a:spcPts val="600"/>
              </a:spcBef>
              <a:spcAft>
                <a:spcPts val="0"/>
              </a:spcAft>
              <a:buSzPts val="1200"/>
              <a:buNone/>
            </a:pPr>
            <a:endParaRPr sz="1200">
              <a:solidFill>
                <a:srgbClr val="FFFFFF"/>
              </a:solidFill>
            </a:endParaRPr>
          </a:p>
        </p:txBody>
      </p:sp>
      <p:sp>
        <p:nvSpPr>
          <p:cNvPr id="160" name="Google Shape;160;p19"/>
          <p:cNvSpPr/>
          <p:nvPr/>
        </p:nvSpPr>
        <p:spPr>
          <a:xfrm>
            <a:off x="6132663" y="0"/>
            <a:ext cx="52007" cy="68580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19" descr="https://lh6.googleusercontent.com/_aO2362rYP1RXouzMS1cXyF7Zkf7yFOBdbMDY7o-oMK048bv6Rg5gtiBc3lj55TBQPY36_tVyo3ZS1l4tCdzv7iGpd8t70AivY-QOh5OeWOTcoE4kcnY9Vg2jM8kzSYkNJC6y9Q"/>
          <p:cNvPicPr preferRelativeResize="0"/>
          <p:nvPr/>
        </p:nvPicPr>
        <p:blipFill rotWithShape="1">
          <a:blip r:embed="rId3">
            <a:alphaModFix/>
          </a:blip>
          <a:srcRect/>
          <a:stretch/>
        </p:blipFill>
        <p:spPr>
          <a:xfrm>
            <a:off x="6704735" y="2378017"/>
            <a:ext cx="2676580" cy="1458736"/>
          </a:xfrm>
          <a:prstGeom prst="rect">
            <a:avLst/>
          </a:prstGeom>
          <a:noFill/>
          <a:ln>
            <a:noFill/>
          </a:ln>
        </p:spPr>
      </p:pic>
      <p:pic>
        <p:nvPicPr>
          <p:cNvPr id="162" name="Google Shape;162;p19"/>
          <p:cNvPicPr preferRelativeResize="0"/>
          <p:nvPr/>
        </p:nvPicPr>
        <p:blipFill rotWithShape="1">
          <a:blip r:embed="rId4">
            <a:alphaModFix/>
          </a:blip>
          <a:srcRect t="61407" r="950"/>
          <a:stretch/>
        </p:blipFill>
        <p:spPr>
          <a:xfrm>
            <a:off x="0" y="5692025"/>
            <a:ext cx="9901375" cy="116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0"/>
          <p:cNvSpPr/>
          <p:nvPr/>
        </p:nvSpPr>
        <p:spPr>
          <a:xfrm>
            <a:off x="0" y="0"/>
            <a:ext cx="9906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0"/>
          <p:cNvSpPr txBox="1">
            <a:spLocks noGrp="1"/>
          </p:cNvSpPr>
          <p:nvPr>
            <p:ph type="title"/>
          </p:nvPr>
        </p:nvSpPr>
        <p:spPr>
          <a:xfrm>
            <a:off x="521825" y="642250"/>
            <a:ext cx="3380400" cy="591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rgbClr val="3F3F3F"/>
              </a:buClr>
              <a:buSzPts val="3700"/>
              <a:buFont typeface="Calibri"/>
              <a:buNone/>
            </a:pPr>
            <a:r>
              <a:rPr lang="en-GB" sz="3700" b="1">
                <a:latin typeface="Century Gothic"/>
                <a:ea typeface="Century Gothic"/>
                <a:cs typeface="Century Gothic"/>
                <a:sym typeface="Century Gothic"/>
              </a:rPr>
              <a:t>Safeguarding</a:t>
            </a:r>
            <a:endParaRPr b="1">
              <a:latin typeface="Century Gothic"/>
              <a:ea typeface="Century Gothic"/>
              <a:cs typeface="Century Gothic"/>
              <a:sym typeface="Century Gothic"/>
            </a:endParaRPr>
          </a:p>
        </p:txBody>
      </p:sp>
      <p:sp>
        <p:nvSpPr>
          <p:cNvPr id="169" name="Google Shape;169;p20"/>
          <p:cNvSpPr txBox="1">
            <a:spLocks noGrp="1"/>
          </p:cNvSpPr>
          <p:nvPr>
            <p:ph type="body" idx="1"/>
          </p:nvPr>
        </p:nvSpPr>
        <p:spPr>
          <a:xfrm>
            <a:off x="3829725" y="642249"/>
            <a:ext cx="5563200" cy="22776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GB"/>
              <a:t>Our Special Provision Partnership is committed to safeguarding and promoting the welfare of children and young people and expects all staff and volunteers to share this commitment.  </a:t>
            </a:r>
            <a:endParaRPr/>
          </a:p>
          <a:p>
            <a:pPr marL="91440" lvl="0" indent="-127000" algn="l" rtl="0">
              <a:lnSpc>
                <a:spcPct val="90000"/>
              </a:lnSpc>
              <a:spcBef>
                <a:spcPts val="0"/>
              </a:spcBef>
              <a:spcAft>
                <a:spcPts val="0"/>
              </a:spcAft>
              <a:buSzPts val="2000"/>
              <a:buChar char=" "/>
            </a:pPr>
            <a:endParaRPr/>
          </a:p>
          <a:p>
            <a:pPr marL="91440" lvl="0" indent="-127000" algn="l" rtl="0">
              <a:lnSpc>
                <a:spcPct val="90000"/>
              </a:lnSpc>
              <a:spcBef>
                <a:spcPts val="0"/>
              </a:spcBef>
              <a:spcAft>
                <a:spcPts val="0"/>
              </a:spcAft>
              <a:buSzPts val="2000"/>
              <a:buChar char=" "/>
            </a:pPr>
            <a:r>
              <a:rPr lang="en-GB"/>
              <a:t>We ensure that all our recruitment and selection practices reflect this commitment. </a:t>
            </a:r>
            <a:endParaRPr/>
          </a:p>
        </p:txBody>
      </p:sp>
      <p:pic>
        <p:nvPicPr>
          <p:cNvPr id="170" name="Google Shape;170;p20" descr="https://lh3.googleusercontent.com/D8A8_8BbWEY83JkXgwlD7njXtd3Nwi6JdRJl7-yHaXBlukkiKuwKLWmT3nd_glSm3TQSLhACO0bj8e4YliM4NQfKJbKb6JzZSBU9QFTWaXANaq2X8lZ-nJVEZwBiMclB8V6jO5W7"/>
          <p:cNvPicPr preferRelativeResize="0"/>
          <p:nvPr/>
        </p:nvPicPr>
        <p:blipFill rotWithShape="1">
          <a:blip r:embed="rId3">
            <a:alphaModFix/>
          </a:blip>
          <a:srcRect/>
          <a:stretch/>
        </p:blipFill>
        <p:spPr>
          <a:xfrm>
            <a:off x="3829728" y="4248314"/>
            <a:ext cx="5563283" cy="1571627"/>
          </a:xfrm>
          <a:prstGeom prst="rect">
            <a:avLst/>
          </a:prstGeom>
          <a:noFill/>
          <a:ln>
            <a:noFill/>
          </a:ln>
        </p:spPr>
      </p:pic>
      <p:sp>
        <p:nvSpPr>
          <p:cNvPr id="171" name="Google Shape;171;p20"/>
          <p:cNvSpPr/>
          <p:nvPr/>
        </p:nvSpPr>
        <p:spPr>
          <a:xfrm>
            <a:off x="12" y="6334316"/>
            <a:ext cx="9905988"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0" y="6400800"/>
            <a:ext cx="9906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0" y="6400800"/>
            <a:ext cx="9906000" cy="457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2" y="6334316"/>
            <a:ext cx="9906000" cy="666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0"/>
          <p:cNvPicPr preferRelativeResize="0"/>
          <p:nvPr/>
        </p:nvPicPr>
        <p:blipFill>
          <a:blip r:embed="rId4">
            <a:alphaModFix/>
          </a:blip>
          <a:stretch>
            <a:fillRect/>
          </a:stretch>
        </p:blipFill>
        <p:spPr>
          <a:xfrm>
            <a:off x="521825" y="3598525"/>
            <a:ext cx="3052673" cy="2035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b="1">
                <a:latin typeface="Century Gothic"/>
                <a:ea typeface="Century Gothic"/>
                <a:cs typeface="Century Gothic"/>
                <a:sym typeface="Century Gothic"/>
              </a:rPr>
              <a:t>Next Steps</a:t>
            </a:r>
            <a:endParaRPr b="1">
              <a:latin typeface="Century Gothic"/>
              <a:ea typeface="Century Gothic"/>
              <a:cs typeface="Century Gothic"/>
              <a:sym typeface="Century Gothic"/>
            </a:endParaRPr>
          </a:p>
        </p:txBody>
      </p:sp>
      <p:sp>
        <p:nvSpPr>
          <p:cNvPr id="181" name="Google Shape;181;p21"/>
          <p:cNvSpPr txBox="1">
            <a:spLocks noGrp="1"/>
          </p:cNvSpPr>
          <p:nvPr>
            <p:ph type="body" idx="1"/>
          </p:nvPr>
        </p:nvSpPr>
        <p:spPr>
          <a:xfrm>
            <a:off x="891550" y="1845725"/>
            <a:ext cx="8172600" cy="2603400"/>
          </a:xfrm>
          <a:prstGeom prst="rect">
            <a:avLst/>
          </a:prstGeom>
          <a:noFill/>
          <a:ln>
            <a:noFill/>
          </a:ln>
        </p:spPr>
        <p:txBody>
          <a:bodyPr spcFirstLastPara="1" wrap="square" lIns="0" tIns="45700" rIns="0" bIns="45700" anchor="t" anchorCtr="0">
            <a:noAutofit/>
          </a:bodyPr>
          <a:lstStyle/>
          <a:p>
            <a:pPr marL="91440" lvl="0" indent="-104140" algn="l" rtl="0">
              <a:lnSpc>
                <a:spcPct val="90000"/>
              </a:lnSpc>
              <a:spcBef>
                <a:spcPts val="0"/>
              </a:spcBef>
              <a:spcAft>
                <a:spcPts val="0"/>
              </a:spcAft>
              <a:buSzPts val="1400"/>
              <a:buChar char=" "/>
            </a:pPr>
            <a:r>
              <a:rPr lang="en-GB" sz="1400"/>
              <a:t>For more information about the role, please speak to Laura Flynn, Executive Vice Principal.  To make an appointment, please call Sara</a:t>
            </a:r>
            <a:r>
              <a:rPr lang="en-GB" sz="1400">
                <a:solidFill>
                  <a:srgbClr val="3F3F3F"/>
                </a:solidFill>
              </a:rPr>
              <a:t>h Elliot on 01226 291133. </a:t>
            </a:r>
            <a:r>
              <a:rPr lang="en-GB" sz="1400"/>
              <a:t> </a:t>
            </a:r>
            <a:endParaRPr sz="1400"/>
          </a:p>
          <a:p>
            <a:pPr marL="91440" lvl="0" indent="-104140" algn="l" rtl="0">
              <a:lnSpc>
                <a:spcPct val="90000"/>
              </a:lnSpc>
              <a:spcBef>
                <a:spcPts val="1400"/>
              </a:spcBef>
              <a:spcAft>
                <a:spcPts val="0"/>
              </a:spcAft>
              <a:buSzPts val="1400"/>
              <a:buChar char=" "/>
            </a:pPr>
            <a:r>
              <a:rPr lang="en-GB" sz="1400"/>
              <a:t>To apply, please download and complete a Wellspring application form and submit, via email, alongside a letter of application.  This letter should outline why you feel your experience makes you a strong applicant for this exciting opportunity.   It should not exceed two sides of A4.</a:t>
            </a:r>
            <a:endParaRPr sz="1500"/>
          </a:p>
          <a:p>
            <a:pPr marL="91440" lvl="0" indent="-104140" algn="l" rtl="0">
              <a:lnSpc>
                <a:spcPct val="90000"/>
              </a:lnSpc>
              <a:spcBef>
                <a:spcPts val="1400"/>
              </a:spcBef>
              <a:spcAft>
                <a:spcPts val="0"/>
              </a:spcAft>
              <a:buSzPts val="1400"/>
              <a:buChar char=" "/>
            </a:pPr>
            <a:r>
              <a:rPr lang="en-GB" sz="1400"/>
              <a:t>Please note that candidates are expected to demonstrate all the essential criteria and have strong communication skills.</a:t>
            </a:r>
            <a:endParaRPr sz="2200"/>
          </a:p>
          <a:p>
            <a:pPr marL="91440" lvl="0" indent="-104140" algn="l" rtl="0">
              <a:lnSpc>
                <a:spcPct val="90000"/>
              </a:lnSpc>
              <a:spcBef>
                <a:spcPts val="1400"/>
              </a:spcBef>
              <a:spcAft>
                <a:spcPts val="0"/>
              </a:spcAft>
              <a:buSzPts val="1400"/>
              <a:buChar char=" "/>
            </a:pPr>
            <a:r>
              <a:rPr lang="en-GB" sz="1400" b="1"/>
              <a:t>Deadline for applications: </a:t>
            </a:r>
            <a:r>
              <a:rPr lang="en-GB" sz="1400"/>
              <a:t>8.00am on Monday 21st June 2021.</a:t>
            </a:r>
            <a:endParaRPr sz="1250">
              <a:solidFill>
                <a:schemeClr val="dk1"/>
              </a:solidFill>
            </a:endParaRPr>
          </a:p>
          <a:p>
            <a:pPr marL="91440" lvl="0" indent="-104140" algn="l" rtl="0">
              <a:lnSpc>
                <a:spcPct val="90000"/>
              </a:lnSpc>
              <a:spcBef>
                <a:spcPts val="1400"/>
              </a:spcBef>
              <a:spcAft>
                <a:spcPts val="0"/>
              </a:spcAft>
              <a:buSzPts val="1400"/>
              <a:buChar char=" "/>
            </a:pPr>
            <a:r>
              <a:rPr lang="en-GB" sz="1400" b="1"/>
              <a:t>Email for submission: </a:t>
            </a:r>
            <a:r>
              <a:rPr lang="en-GB" sz="1400">
                <a:solidFill>
                  <a:srgbClr val="3F3F3F"/>
                </a:solidFill>
                <a:highlight>
                  <a:srgbClr val="F8F9FA"/>
                </a:highlight>
              </a:rPr>
              <a:t>springwellvacancies@springwellacademies.co.uk</a:t>
            </a:r>
            <a:endParaRPr sz="1400">
              <a:solidFill>
                <a:srgbClr val="3F3F3F"/>
              </a:solidFill>
            </a:endParaRPr>
          </a:p>
          <a:p>
            <a:pPr marL="91440" lvl="0" indent="-104140" algn="l" rtl="0">
              <a:lnSpc>
                <a:spcPct val="90000"/>
              </a:lnSpc>
              <a:spcBef>
                <a:spcPts val="1400"/>
              </a:spcBef>
              <a:spcAft>
                <a:spcPts val="0"/>
              </a:spcAft>
              <a:buSzPts val="1400"/>
              <a:buChar char=" "/>
            </a:pPr>
            <a:br>
              <a:rPr lang="en-GB" sz="1400"/>
            </a:br>
            <a:br>
              <a:rPr lang="en-GB" sz="1400"/>
            </a:br>
            <a:endParaRPr sz="1400"/>
          </a:p>
        </p:txBody>
      </p:sp>
      <p:sp>
        <p:nvSpPr>
          <p:cNvPr id="182" name="Google Shape;182;p21"/>
          <p:cNvSpPr txBox="1">
            <a:spLocks noGrp="1"/>
          </p:cNvSpPr>
          <p:nvPr>
            <p:ph type="body" idx="1"/>
          </p:nvPr>
        </p:nvSpPr>
        <p:spPr>
          <a:xfrm>
            <a:off x="978525" y="4723900"/>
            <a:ext cx="8085600" cy="5235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None/>
            </a:pPr>
            <a:r>
              <a:rPr lang="en-GB" sz="1200"/>
              <a:t>Panel interviews, stakeholder interviews and associated tasks will be held on Thursday 1st July</a:t>
            </a:r>
            <a:endParaRPr sz="1200"/>
          </a:p>
        </p:txBody>
      </p:sp>
      <p:sp>
        <p:nvSpPr>
          <p:cNvPr id="183" name="Google Shape;183;p21"/>
          <p:cNvSpPr/>
          <p:nvPr/>
        </p:nvSpPr>
        <p:spPr>
          <a:xfrm>
            <a:off x="0" y="6400800"/>
            <a:ext cx="9906000" cy="457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12" y="6334316"/>
            <a:ext cx="9906000" cy="666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21" descr="https://lh3.googleusercontent.com/D8A8_8BbWEY83JkXgwlD7njXtd3Nwi6JdRJl7-yHaXBlukkiKuwKLWmT3nd_glSm3TQSLhACO0bj8e4YliM4NQfKJbKb6JzZSBU9QFTWaXANaq2X8lZ-nJVEZwBiMclB8V6jO5W7"/>
          <p:cNvPicPr preferRelativeResize="0"/>
          <p:nvPr/>
        </p:nvPicPr>
        <p:blipFill rotWithShape="1">
          <a:blip r:embed="rId3">
            <a:alphaModFix/>
          </a:blip>
          <a:srcRect/>
          <a:stretch/>
        </p:blipFill>
        <p:spPr>
          <a:xfrm>
            <a:off x="5904075" y="715625"/>
            <a:ext cx="3239450" cy="91515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A4 Paper (210x297 mm)</PresentationFormat>
  <Paragraphs>74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Noto Sans Symbols</vt:lpstr>
      <vt:lpstr>Arial</vt:lpstr>
      <vt:lpstr>Century Gothic</vt:lpstr>
      <vt:lpstr>Calibri</vt:lpstr>
      <vt:lpstr>Retrospect</vt:lpstr>
      <vt:lpstr>PowerPoint Presentation</vt:lpstr>
      <vt:lpstr>Advert</vt:lpstr>
      <vt:lpstr>PowerPoint Presentation</vt:lpstr>
      <vt:lpstr>PowerPoint Presentation</vt:lpstr>
      <vt:lpstr>PowerPoint Presentation</vt:lpstr>
      <vt:lpstr>Executive Principal Message</vt:lpstr>
      <vt:lpstr>PowerPoint Presentation</vt:lpstr>
      <vt:lpstr>Safeguarding</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S (Springwell Staff)</dc:creator>
  <cp:lastModifiedBy>Elliot, S (Springwell Staff)</cp:lastModifiedBy>
  <cp:revision>1</cp:revision>
  <dcterms:modified xsi:type="dcterms:W3CDTF">2021-06-07T12:37:47Z</dcterms:modified>
</cp:coreProperties>
</file>