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87" r:id="rId7"/>
    <p:sldId id="284" r:id="rId8"/>
    <p:sldId id="279" r:id="rId9"/>
    <p:sldId id="276" r:id="rId10"/>
    <p:sldId id="283" r:id="rId11"/>
    <p:sldId id="278" r:id="rId12"/>
    <p:sldId id="267" r:id="rId13"/>
    <p:sldId id="277" r:id="rId14"/>
    <p:sldId id="268" r:id="rId15"/>
    <p:sldId id="270" r:id="rId16"/>
    <p:sldId id="288" r:id="rId17"/>
    <p:sldId id="289" r:id="rId18"/>
    <p:sldId id="290" r:id="rId19"/>
    <p:sldId id="291" r:id="rId20"/>
    <p:sldId id="292" r:id="rId21"/>
    <p:sldId id="293" r:id="rId22"/>
    <p:sldId id="294" r:id="rId2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FF33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603" autoAdjust="0"/>
    <p:restoredTop sz="95842" autoAdjust="0"/>
  </p:normalViewPr>
  <p:slideViewPr>
    <p:cSldViewPr>
      <p:cViewPr>
        <p:scale>
          <a:sx n="300" d="100"/>
          <a:sy n="300" d="100"/>
        </p:scale>
        <p:origin x="936" y="11880"/>
      </p:cViewPr>
      <p:guideLst>
        <p:guide orient="horz" pos="2880"/>
        <p:guide pos="2160"/>
      </p:guideLst>
    </p:cSldViewPr>
  </p:slideViewPr>
  <p:outlineViewPr>
    <p:cViewPr>
      <p:scale>
        <a:sx n="33" d="100"/>
        <a:sy n="33" d="100"/>
      </p:scale>
      <p:origin x="0" y="4470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F1ECCB-CBE4-4DCA-95F4-6CA0AC4A0B68}" type="datetimeFigureOut">
              <a:rPr lang="en-GB" smtClean="0"/>
              <a:t>17/12/20</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9865B-574A-422A-883A-79D570AF17CB}" type="slidenum">
              <a:rPr lang="en-GB" smtClean="0"/>
              <a:t>‹#›</a:t>
            </a:fld>
            <a:endParaRPr lang="en-GB"/>
          </a:p>
        </p:txBody>
      </p:sp>
    </p:spTree>
    <p:extLst>
      <p:ext uri="{BB962C8B-B14F-4D97-AF65-F5344CB8AC3E}">
        <p14:creationId xmlns:p14="http://schemas.microsoft.com/office/powerpoint/2010/main" val="3097523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254B77A-19BE-4EAB-976E-2BF3ED06401F}" type="datetime1">
              <a:rPr lang="en-GB" smtClean="0"/>
              <a:t>17/12/20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9E7D3-5655-4D0A-A2E2-AED1A715EB56}" type="slidenum">
              <a:rPr lang="en-GB" smtClean="0"/>
              <a:t>‹#›</a:t>
            </a:fld>
            <a:endParaRPr lang="en-GB"/>
          </a:p>
        </p:txBody>
      </p:sp>
    </p:spTree>
    <p:extLst>
      <p:ext uri="{BB962C8B-B14F-4D97-AF65-F5344CB8AC3E}">
        <p14:creationId xmlns:p14="http://schemas.microsoft.com/office/powerpoint/2010/main" val="413409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386415-2F59-486E-A1BF-725C95E0CA0C}" type="datetime1">
              <a:rPr lang="en-GB" smtClean="0"/>
              <a:t>17/12/20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9E7D3-5655-4D0A-A2E2-AED1A715EB56}" type="slidenum">
              <a:rPr lang="en-GB" smtClean="0"/>
              <a:t>‹#›</a:t>
            </a:fld>
            <a:endParaRPr lang="en-GB"/>
          </a:p>
        </p:txBody>
      </p:sp>
    </p:spTree>
    <p:extLst>
      <p:ext uri="{BB962C8B-B14F-4D97-AF65-F5344CB8AC3E}">
        <p14:creationId xmlns:p14="http://schemas.microsoft.com/office/powerpoint/2010/main" val="404899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5DFED81-38DE-4FE3-ADD3-9C84454454C5}" type="datetime1">
              <a:rPr lang="en-GB" smtClean="0"/>
              <a:t>17/12/20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9E7D3-5655-4D0A-A2E2-AED1A715EB56}" type="slidenum">
              <a:rPr lang="en-GB" smtClean="0"/>
              <a:t>‹#›</a:t>
            </a:fld>
            <a:endParaRPr lang="en-GB"/>
          </a:p>
        </p:txBody>
      </p:sp>
    </p:spTree>
    <p:extLst>
      <p:ext uri="{BB962C8B-B14F-4D97-AF65-F5344CB8AC3E}">
        <p14:creationId xmlns:p14="http://schemas.microsoft.com/office/powerpoint/2010/main" val="283038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E57E745-99AD-408C-B3FD-F82ED8B29076}" type="datetime1">
              <a:rPr lang="en-GB" smtClean="0"/>
              <a:t>17/12/20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9E7D3-5655-4D0A-A2E2-AED1A715EB56}" type="slidenum">
              <a:rPr lang="en-GB" smtClean="0"/>
              <a:t>‹#›</a:t>
            </a:fld>
            <a:endParaRPr lang="en-GB"/>
          </a:p>
        </p:txBody>
      </p:sp>
    </p:spTree>
    <p:extLst>
      <p:ext uri="{BB962C8B-B14F-4D97-AF65-F5344CB8AC3E}">
        <p14:creationId xmlns:p14="http://schemas.microsoft.com/office/powerpoint/2010/main" val="315274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1DAA12-29D9-4CED-AF30-2CE44C3D3D53}" type="datetime1">
              <a:rPr lang="en-GB" smtClean="0"/>
              <a:t>17/12/20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9E7D3-5655-4D0A-A2E2-AED1A715EB56}" type="slidenum">
              <a:rPr lang="en-GB" smtClean="0"/>
              <a:t>‹#›</a:t>
            </a:fld>
            <a:endParaRPr lang="en-GB"/>
          </a:p>
        </p:txBody>
      </p:sp>
    </p:spTree>
    <p:extLst>
      <p:ext uri="{BB962C8B-B14F-4D97-AF65-F5344CB8AC3E}">
        <p14:creationId xmlns:p14="http://schemas.microsoft.com/office/powerpoint/2010/main" val="267029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C2893C-F688-427D-9A82-7BDD66B04FE0}" type="datetime1">
              <a:rPr lang="en-GB" smtClean="0"/>
              <a:t>17/12/20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9E7D3-5655-4D0A-A2E2-AED1A715EB56}" type="slidenum">
              <a:rPr lang="en-GB" smtClean="0"/>
              <a:t>‹#›</a:t>
            </a:fld>
            <a:endParaRPr lang="en-GB"/>
          </a:p>
        </p:txBody>
      </p:sp>
    </p:spTree>
    <p:extLst>
      <p:ext uri="{BB962C8B-B14F-4D97-AF65-F5344CB8AC3E}">
        <p14:creationId xmlns:p14="http://schemas.microsoft.com/office/powerpoint/2010/main" val="3900005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4C51EE-4095-48D7-8833-92A0B9E94C2F}" type="datetime1">
              <a:rPr lang="en-GB" smtClean="0"/>
              <a:t>17/12/20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59E7D3-5655-4D0A-A2E2-AED1A715EB56}" type="slidenum">
              <a:rPr lang="en-GB" smtClean="0"/>
              <a:t>‹#›</a:t>
            </a:fld>
            <a:endParaRPr lang="en-GB"/>
          </a:p>
        </p:txBody>
      </p:sp>
    </p:spTree>
    <p:extLst>
      <p:ext uri="{BB962C8B-B14F-4D97-AF65-F5344CB8AC3E}">
        <p14:creationId xmlns:p14="http://schemas.microsoft.com/office/powerpoint/2010/main" val="366262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A1CB81B-9DC3-437F-9AF3-62B19DF06A80}" type="datetime1">
              <a:rPr lang="en-GB" smtClean="0"/>
              <a:t>17/12/20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59E7D3-5655-4D0A-A2E2-AED1A715EB56}" type="slidenum">
              <a:rPr lang="en-GB" smtClean="0"/>
              <a:t>‹#›</a:t>
            </a:fld>
            <a:endParaRPr lang="en-GB"/>
          </a:p>
        </p:txBody>
      </p:sp>
    </p:spTree>
    <p:extLst>
      <p:ext uri="{BB962C8B-B14F-4D97-AF65-F5344CB8AC3E}">
        <p14:creationId xmlns:p14="http://schemas.microsoft.com/office/powerpoint/2010/main" val="145572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10CC3-B07D-434A-81E8-252EA2D99CCD}" type="datetime1">
              <a:rPr lang="en-GB" smtClean="0"/>
              <a:t>17/12/20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59E7D3-5655-4D0A-A2E2-AED1A715EB56}" type="slidenum">
              <a:rPr lang="en-GB" smtClean="0"/>
              <a:t>‹#›</a:t>
            </a:fld>
            <a:endParaRPr lang="en-GB"/>
          </a:p>
        </p:txBody>
      </p:sp>
    </p:spTree>
    <p:extLst>
      <p:ext uri="{BB962C8B-B14F-4D97-AF65-F5344CB8AC3E}">
        <p14:creationId xmlns:p14="http://schemas.microsoft.com/office/powerpoint/2010/main" val="229023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742ED6-3E74-42C0-AD44-B0D478E5FBCF}" type="datetime1">
              <a:rPr lang="en-GB" smtClean="0"/>
              <a:t>17/12/20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9E7D3-5655-4D0A-A2E2-AED1A715EB56}" type="slidenum">
              <a:rPr lang="en-GB" smtClean="0"/>
              <a:t>‹#›</a:t>
            </a:fld>
            <a:endParaRPr lang="en-GB"/>
          </a:p>
        </p:txBody>
      </p:sp>
    </p:spTree>
    <p:extLst>
      <p:ext uri="{BB962C8B-B14F-4D97-AF65-F5344CB8AC3E}">
        <p14:creationId xmlns:p14="http://schemas.microsoft.com/office/powerpoint/2010/main" val="2700397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5D6FA-280B-421B-A021-87B518A99E7F}" type="datetime1">
              <a:rPr lang="en-GB" smtClean="0"/>
              <a:t>17/12/20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59E7D3-5655-4D0A-A2E2-AED1A715EB56}" type="slidenum">
              <a:rPr lang="en-GB" smtClean="0"/>
              <a:t>‹#›</a:t>
            </a:fld>
            <a:endParaRPr lang="en-GB"/>
          </a:p>
        </p:txBody>
      </p:sp>
    </p:spTree>
    <p:extLst>
      <p:ext uri="{BB962C8B-B14F-4D97-AF65-F5344CB8AC3E}">
        <p14:creationId xmlns:p14="http://schemas.microsoft.com/office/powerpoint/2010/main" val="21286510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BE54BAF-BCEB-4D2D-B22A-7DCE65B5CC22}" type="datetime1">
              <a:rPr lang="en-GB" smtClean="0"/>
              <a:t>17/12/20</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659E7D3-5655-4D0A-A2E2-AED1A715EB56}" type="slidenum">
              <a:rPr lang="en-GB" smtClean="0"/>
              <a:t>‹#›</a:t>
            </a:fld>
            <a:endParaRPr lang="en-GB"/>
          </a:p>
        </p:txBody>
      </p:sp>
    </p:spTree>
    <p:extLst>
      <p:ext uri="{BB962C8B-B14F-4D97-AF65-F5344CB8AC3E}">
        <p14:creationId xmlns:p14="http://schemas.microsoft.com/office/powerpoint/2010/main" val="2475300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utton.cambs.sch.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6754" y="2633295"/>
            <a:ext cx="5829300" cy="1960033"/>
          </a:xfrm>
        </p:spPr>
        <p:txBody>
          <a:bodyPr>
            <a:normAutofit/>
          </a:bodyPr>
          <a:lstStyle/>
          <a:p>
            <a:r>
              <a:rPr lang="en-GB" sz="4800" b="1" dirty="0" err="1">
                <a:solidFill>
                  <a:srgbClr val="000066"/>
                </a:solidFill>
              </a:rPr>
              <a:t>Headteacher</a:t>
            </a:r>
            <a:r>
              <a:rPr lang="en-GB" sz="4800" b="1" dirty="0">
                <a:solidFill>
                  <a:srgbClr val="000066"/>
                </a:solidFill>
              </a:rPr>
              <a:t> Application Pack</a:t>
            </a:r>
          </a:p>
        </p:txBody>
      </p:sp>
      <p:sp>
        <p:nvSpPr>
          <p:cNvPr id="3" name="Subtitle 2"/>
          <p:cNvSpPr>
            <a:spLocks noGrp="1"/>
          </p:cNvSpPr>
          <p:nvPr>
            <p:ph type="subTitle" idx="1"/>
          </p:nvPr>
        </p:nvSpPr>
        <p:spPr>
          <a:xfrm>
            <a:off x="3392995" y="4345732"/>
            <a:ext cx="2927019" cy="936104"/>
          </a:xfrm>
        </p:spPr>
        <p:txBody>
          <a:bodyPr>
            <a:normAutofit/>
          </a:bodyPr>
          <a:lstStyle/>
          <a:p>
            <a:r>
              <a:rPr lang="en-GB" dirty="0" smtClean="0">
                <a:solidFill>
                  <a:srgbClr val="000066"/>
                </a:solidFill>
              </a:rPr>
              <a:t>December </a:t>
            </a:r>
            <a:r>
              <a:rPr lang="en-GB" dirty="0">
                <a:solidFill>
                  <a:srgbClr val="000066"/>
                </a:solidFill>
              </a:rPr>
              <a:t>2020</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587419"/>
            <a:ext cx="2464569" cy="188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 result for sutton school ely"/>
          <p:cNvPicPr>
            <a:picLocks noChangeAspect="1" noChangeArrowheads="1"/>
          </p:cNvPicPr>
          <p:nvPr/>
        </p:nvPicPr>
        <p:blipFill rotWithShape="1">
          <a:blip r:embed="rId3">
            <a:extLst>
              <a:ext uri="{28A0092B-C50C-407E-A947-70E740481C1C}">
                <a14:useLocalDpi xmlns:a14="http://schemas.microsoft.com/office/drawing/2010/main" val="0"/>
              </a:ext>
            </a:extLst>
          </a:blip>
          <a:srcRect t="15978"/>
          <a:stretch/>
        </p:blipFill>
        <p:spPr bwMode="auto">
          <a:xfrm>
            <a:off x="949637" y="5403820"/>
            <a:ext cx="4886716" cy="29132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AutoShape 6" descr="Image result for cambs county council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Image result for cambs county counci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1089" y="1244016"/>
            <a:ext cx="2132856" cy="14196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diocese e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3056" y="587419"/>
            <a:ext cx="2420888" cy="64614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42900" y="366184"/>
            <a:ext cx="6172200" cy="8454288"/>
          </a:xfrm>
          <a:prstGeom prst="rect">
            <a:avLst/>
          </a:prstGeom>
          <a:ln w="31750" cmpd="thickThin">
            <a:solidFill>
              <a:srgbClr val="000066"/>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27269347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chor="t" anchorCtr="0">
            <a:normAutofit fontScale="90000"/>
          </a:bodyPr>
          <a:lstStyle/>
          <a:p>
            <a:pPr algn="l">
              <a:spcBef>
                <a:spcPts val="0"/>
              </a:spcBef>
            </a:pPr>
            <a:r>
              <a:rPr lang="en-GB" sz="2400" dirty="0">
                <a:solidFill>
                  <a:srgbClr val="000066"/>
                </a:solidFill>
              </a:rPr>
              <a:t>Our Christian Ethos</a:t>
            </a:r>
            <a:r>
              <a:rPr lang="en-GB" sz="2400" dirty="0">
                <a:solidFill>
                  <a:schemeClr val="accent1"/>
                </a:solidFill>
              </a:rPr>
              <a:t/>
            </a:r>
            <a:br>
              <a:rPr lang="en-GB" sz="2400" dirty="0">
                <a:solidFill>
                  <a:schemeClr val="accent1"/>
                </a:solidFill>
              </a:rPr>
            </a:br>
            <a:r>
              <a:rPr lang="en-GB" sz="700" dirty="0">
                <a:solidFill>
                  <a:schemeClr val="accent1"/>
                </a:solidFill>
              </a:rPr>
              <a:t/>
            </a:r>
            <a:br>
              <a:rPr lang="en-GB" sz="700" dirty="0">
                <a:solidFill>
                  <a:schemeClr val="accent1"/>
                </a:solidFill>
              </a:rPr>
            </a:br>
            <a:r>
              <a:rPr lang="en-GB" sz="1300" dirty="0"/>
              <a:t>The Christian ethos of the school is reflected in the behaviour of the whole school community and the respect with which they treat each other.  Christian values are an integral part of the golden rules displayed in every classroom.  Daily collective worship has a Christian basis as well as incorporating other aspects of school life.  </a:t>
            </a:r>
            <a:br>
              <a:rPr lang="en-GB" sz="1300" dirty="0"/>
            </a:br>
            <a:r>
              <a:rPr lang="en-GB" sz="700" dirty="0"/>
              <a:t/>
            </a:r>
            <a:br>
              <a:rPr lang="en-GB" sz="700" dirty="0"/>
            </a:br>
            <a:r>
              <a:rPr lang="en-GB" sz="1300" dirty="0"/>
              <a:t>The school has recently introduced a new RE curriculum as recommended by the Diocese of Ely.</a:t>
            </a:r>
            <a:br>
              <a:rPr lang="en-GB" sz="1300" dirty="0"/>
            </a:br>
            <a:r>
              <a:rPr lang="en-GB" sz="1300" dirty="0"/>
              <a:t/>
            </a:r>
            <a:br>
              <a:rPr lang="en-GB" sz="1300" dirty="0"/>
            </a:br>
            <a:r>
              <a:rPr lang="en-GB" sz="1700" dirty="0">
                <a:solidFill>
                  <a:srgbClr val="000066"/>
                </a:solidFill>
              </a:rPr>
              <a:t>From the incumbent of St Andrew’s Church, Sutton (</a:t>
            </a:r>
            <a:r>
              <a:rPr lang="en-GB" sz="1700" dirty="0" err="1">
                <a:solidFill>
                  <a:srgbClr val="000066"/>
                </a:solidFill>
              </a:rPr>
              <a:t>Rev’d</a:t>
            </a:r>
            <a:r>
              <a:rPr lang="en-GB" sz="1700" dirty="0">
                <a:solidFill>
                  <a:srgbClr val="000066"/>
                </a:solidFill>
              </a:rPr>
              <a:t> Mary Hancock)</a:t>
            </a:r>
            <a:r>
              <a:rPr lang="en-GB" sz="1700" dirty="0">
                <a:solidFill>
                  <a:schemeClr val="accent1"/>
                </a:solidFill>
              </a:rPr>
              <a:t/>
            </a:r>
            <a:br>
              <a:rPr lang="en-GB" sz="1700" dirty="0">
                <a:solidFill>
                  <a:schemeClr val="accent1"/>
                </a:solidFill>
              </a:rPr>
            </a:br>
            <a:r>
              <a:rPr lang="en-GB" sz="700" dirty="0">
                <a:solidFill>
                  <a:schemeClr val="accent1"/>
                </a:solidFill>
              </a:rPr>
              <a:t/>
            </a:r>
            <a:br>
              <a:rPr lang="en-GB" sz="700" dirty="0">
                <a:solidFill>
                  <a:schemeClr val="accent1"/>
                </a:solidFill>
              </a:rPr>
            </a:br>
            <a:r>
              <a:rPr lang="en-GB" sz="1300" dirty="0"/>
              <a:t>As the vicar of St Andrew’s Church, I am an ex officio Foundation Governor of Sutton Church of England (Voluntary Controlled) Primary School. I am also an ex officio governor of </a:t>
            </a:r>
            <a:r>
              <a:rPr lang="en-GB" sz="1300" dirty="0" err="1"/>
              <a:t>Mepal</a:t>
            </a:r>
            <a:r>
              <a:rPr lang="en-GB" sz="1300" dirty="0"/>
              <a:t> &amp; </a:t>
            </a:r>
            <a:r>
              <a:rPr lang="en-GB" sz="1300" dirty="0" err="1"/>
              <a:t>Witcham</a:t>
            </a:r>
            <a:r>
              <a:rPr lang="en-GB" sz="1300" dirty="0"/>
              <a:t> Church of England Primary School (an academy in the Diocese of Ely Multi Academy Trust) in the nearby village of </a:t>
            </a:r>
            <a:r>
              <a:rPr lang="en-GB" sz="1300" dirty="0" err="1"/>
              <a:t>Mepal</a:t>
            </a:r>
            <a:r>
              <a:rPr lang="en-GB" sz="1300" dirty="0"/>
              <a:t>. </a:t>
            </a:r>
            <a:br>
              <a:rPr lang="en-GB" sz="1300" dirty="0"/>
            </a:br>
            <a:r>
              <a:rPr lang="en-GB" sz="700" dirty="0"/>
              <a:t/>
            </a:r>
            <a:br>
              <a:rPr lang="en-GB" sz="700" dirty="0"/>
            </a:br>
            <a:r>
              <a:rPr lang="en-GB" sz="1300" dirty="0"/>
              <a:t>In addition to serving as a governor, my roles in the life of Sutton School are to lead collective worship (currently about once a month), to welcome and host school services in St Andrew’s, to support work with classes as needed on subjects in RE and related areas, to work with the </a:t>
            </a:r>
            <a:r>
              <a:rPr lang="en-GB" sz="1300" dirty="0" err="1"/>
              <a:t>Headteacher</a:t>
            </a:r>
            <a:r>
              <a:rPr lang="en-GB" sz="1300" dirty="0"/>
              <a:t> on worship and the Christian ethos and values of the school and to provide pastoral support as needed to children and staff. </a:t>
            </a:r>
            <a:br>
              <a:rPr lang="en-GB" sz="1300" dirty="0"/>
            </a:br>
            <a:r>
              <a:rPr lang="en-GB" sz="700" dirty="0"/>
              <a:t/>
            </a:r>
            <a:br>
              <a:rPr lang="en-GB" sz="700" dirty="0"/>
            </a:br>
            <a:r>
              <a:rPr lang="en-GB" sz="1300" dirty="0"/>
              <a:t>The congregation of St Andrew’s frequently pray for the life and people of Sutton Primary School and look forward to welcoming the new </a:t>
            </a:r>
            <a:r>
              <a:rPr lang="en-GB" sz="1300" dirty="0" err="1"/>
              <a:t>Headteacher</a:t>
            </a:r>
            <a:r>
              <a:rPr lang="en-GB" sz="1300" dirty="0"/>
              <a:t> and a new phase in the life of this school which is so much part of our village.</a:t>
            </a:r>
            <a:r>
              <a:rPr lang="en-GB" sz="1200" dirty="0"/>
              <a:t/>
            </a:r>
            <a:br>
              <a:rPr lang="en-GB" sz="1200" dirty="0"/>
            </a:br>
            <a:r>
              <a:rPr lang="en-GB" sz="1200" dirty="0"/>
              <a:t/>
            </a:r>
            <a:br>
              <a:rPr lang="en-GB" sz="1200" dirty="0"/>
            </a:br>
            <a:r>
              <a:rPr lang="en-GB" sz="1800" dirty="0">
                <a:solidFill>
                  <a:srgbClr val="000066"/>
                </a:solidFill>
              </a:rPr>
              <a:t>Our Church</a:t>
            </a:r>
            <a:br>
              <a:rPr lang="en-GB" sz="1800" dirty="0">
                <a:solidFill>
                  <a:srgbClr val="000066"/>
                </a:solidFill>
              </a:rPr>
            </a:br>
            <a:r>
              <a:rPr lang="en-GB" sz="1300" dirty="0"/>
              <a:t>St. Andrew’s Church stands in a prominent position at the east end of the village. It was founded in the 14th century and has had many alteration and additions </a:t>
            </a:r>
            <a:br>
              <a:rPr lang="en-GB" sz="1300" dirty="0"/>
            </a:br>
            <a:r>
              <a:rPr lang="en-GB" sz="1300" dirty="0"/>
              <a:t>over the ensuing years.  We have a regular congregation and </a:t>
            </a:r>
            <a:br>
              <a:rPr lang="en-GB" sz="1300" dirty="0"/>
            </a:br>
            <a:r>
              <a:rPr lang="en-GB" sz="1300" dirty="0"/>
              <a:t>a large choir – most of the children in the choir are pupils at </a:t>
            </a:r>
            <a:br>
              <a:rPr lang="en-GB" sz="1300" dirty="0"/>
            </a:br>
            <a:r>
              <a:rPr lang="en-GB" sz="1300" dirty="0"/>
              <a:t>our school where the junior </a:t>
            </a:r>
            <a:r>
              <a:rPr lang="en-GB" sz="1300" dirty="0" err="1"/>
              <a:t>choirleader</a:t>
            </a:r>
            <a:r>
              <a:rPr lang="en-GB" sz="1300" dirty="0"/>
              <a:t> teaches music. </a:t>
            </a:r>
            <a:br>
              <a:rPr lang="en-GB" sz="1300" dirty="0"/>
            </a:br>
            <a:r>
              <a:rPr lang="en-GB" sz="1300" dirty="0"/>
              <a:t>Two members of the congregation are also foundation governors </a:t>
            </a:r>
            <a:br>
              <a:rPr lang="en-GB" sz="1300" dirty="0"/>
            </a:br>
            <a:r>
              <a:rPr lang="en-GB" sz="1300" dirty="0"/>
              <a:t>at the school and visit the school regularly.  </a:t>
            </a:r>
            <a:br>
              <a:rPr lang="en-GB" sz="1300" dirty="0"/>
            </a:br>
            <a:r>
              <a:rPr lang="en-GB" sz="700" dirty="0"/>
              <a:t/>
            </a:r>
            <a:br>
              <a:rPr lang="en-GB" sz="700" dirty="0"/>
            </a:br>
            <a:r>
              <a:rPr lang="en-GB" sz="1800" dirty="0">
                <a:solidFill>
                  <a:srgbClr val="000066"/>
                </a:solidFill>
              </a:rPr>
              <a:t>Ethos statement for church schools in the </a:t>
            </a:r>
            <a:br>
              <a:rPr lang="en-GB" sz="1800" dirty="0">
                <a:solidFill>
                  <a:srgbClr val="000066"/>
                </a:solidFill>
              </a:rPr>
            </a:br>
            <a:r>
              <a:rPr lang="en-GB" sz="1800" dirty="0">
                <a:solidFill>
                  <a:srgbClr val="000066"/>
                </a:solidFill>
              </a:rPr>
              <a:t>Diocese of Ely</a:t>
            </a:r>
            <a:r>
              <a:rPr lang="en-GB" sz="1600" dirty="0">
                <a:solidFill>
                  <a:srgbClr val="000066"/>
                </a:solidFill>
              </a:rPr>
              <a:t/>
            </a:r>
            <a:br>
              <a:rPr lang="en-GB" sz="1600" dirty="0">
                <a:solidFill>
                  <a:srgbClr val="000066"/>
                </a:solidFill>
              </a:rPr>
            </a:br>
            <a:r>
              <a:rPr lang="en-US" sz="1300" dirty="0" err="1"/>
              <a:t>Recognising</a:t>
            </a:r>
            <a:r>
              <a:rPr lang="en-US" sz="1300" dirty="0"/>
              <a:t> its historic foundation, the school aims to serve its</a:t>
            </a:r>
            <a:br>
              <a:rPr lang="en-US" sz="1300" dirty="0"/>
            </a:br>
            <a:r>
              <a:rPr lang="en-US" sz="1300" dirty="0"/>
              <a:t>community by providing an education of the highest quality</a:t>
            </a:r>
            <a:br>
              <a:rPr lang="en-US" sz="1300" dirty="0"/>
            </a:br>
            <a:r>
              <a:rPr lang="en-US" sz="1300" dirty="0"/>
              <a:t>within the context of Christian belief and practice. It </a:t>
            </a:r>
            <a:br>
              <a:rPr lang="en-US" sz="1300" dirty="0"/>
            </a:br>
            <a:r>
              <a:rPr lang="en-US" sz="1300" dirty="0"/>
              <a:t>encourages an understanding of the meaning and significance</a:t>
            </a:r>
            <a:br>
              <a:rPr lang="en-US" sz="1300" dirty="0"/>
            </a:br>
            <a:r>
              <a:rPr lang="en-US" sz="1300" dirty="0"/>
              <a:t>of faith and promotes Christian values through the experience</a:t>
            </a:r>
            <a:br>
              <a:rPr lang="en-US" sz="1300" dirty="0"/>
            </a:br>
            <a:r>
              <a:rPr lang="en-US" sz="1300" dirty="0"/>
              <a:t> it offers to all its pupils.</a:t>
            </a:r>
            <a:endParaRPr lang="en-GB" sz="13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409"/>
          <a:stretch/>
        </p:blipFill>
        <p:spPr>
          <a:xfrm>
            <a:off x="4392212" y="5694215"/>
            <a:ext cx="2122888" cy="3024335"/>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r>
              <a:rPr lang="en-GB" dirty="0"/>
              <a:t>8</a:t>
            </a:r>
          </a:p>
        </p:txBody>
      </p:sp>
    </p:spTree>
    <p:extLst>
      <p:ext uri="{BB962C8B-B14F-4D97-AF65-F5344CB8AC3E}">
        <p14:creationId xmlns:p14="http://schemas.microsoft.com/office/powerpoint/2010/main" val="8154773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fontScale="90000"/>
          </a:bodyPr>
          <a:lstStyle/>
          <a:p>
            <a:pPr lvl="0" algn="l"/>
            <a:r>
              <a:rPr lang="en-GB" sz="2700" dirty="0">
                <a:solidFill>
                  <a:srgbClr val="000066"/>
                </a:solidFill>
              </a:rPr>
              <a:t/>
            </a:r>
            <a:br>
              <a:rPr lang="en-GB" sz="2700" dirty="0">
                <a:solidFill>
                  <a:srgbClr val="000066"/>
                </a:solidFill>
              </a:rPr>
            </a:br>
            <a:r>
              <a:rPr lang="en-GB" sz="2700" dirty="0">
                <a:solidFill>
                  <a:srgbClr val="000066"/>
                </a:solidFill>
              </a:rPr>
              <a:t/>
            </a:r>
            <a:br>
              <a:rPr lang="en-GB" sz="2700" dirty="0">
                <a:solidFill>
                  <a:srgbClr val="000066"/>
                </a:solidFill>
              </a:rPr>
            </a:br>
            <a:r>
              <a:rPr lang="en-GB" sz="2700" dirty="0">
                <a:solidFill>
                  <a:srgbClr val="000066"/>
                </a:solidFill>
              </a:rPr>
              <a:t>The Cambridgeshire Context</a:t>
            </a:r>
            <a:r>
              <a:rPr lang="en-GB" dirty="0"/>
              <a:t/>
            </a:r>
            <a:br>
              <a:rPr lang="en-GB" dirty="0"/>
            </a:br>
            <a:r>
              <a:rPr lang="en-GB" sz="1300" dirty="0">
                <a:solidFill>
                  <a:prstClr val="black"/>
                </a:solidFill>
              </a:rPr>
              <a:t>Cambridgeshire is the fastest growing county in the </a:t>
            </a:r>
            <a:br>
              <a:rPr lang="en-GB" sz="1300" dirty="0">
                <a:solidFill>
                  <a:prstClr val="black"/>
                </a:solidFill>
              </a:rPr>
            </a:br>
            <a:r>
              <a:rPr lang="en-GB" sz="1300" dirty="0">
                <a:solidFill>
                  <a:prstClr val="black"/>
                </a:solidFill>
              </a:rPr>
              <a:t>country and one of the main economic drivers for the </a:t>
            </a:r>
            <a:br>
              <a:rPr lang="en-GB" sz="1300" dirty="0">
                <a:solidFill>
                  <a:prstClr val="black"/>
                </a:solidFill>
              </a:rPr>
            </a:br>
            <a:r>
              <a:rPr lang="en-GB" sz="1300" dirty="0">
                <a:solidFill>
                  <a:prstClr val="black"/>
                </a:solidFill>
              </a:rPr>
              <a:t>UK.  The 0-19 population of Cambridgeshire is expected </a:t>
            </a:r>
            <a:br>
              <a:rPr lang="en-GB" sz="1300" dirty="0">
                <a:solidFill>
                  <a:prstClr val="black"/>
                </a:solidFill>
              </a:rPr>
            </a:br>
            <a:r>
              <a:rPr lang="en-GB" sz="1300" dirty="0">
                <a:solidFill>
                  <a:prstClr val="black"/>
                </a:solidFill>
              </a:rPr>
              <a:t>to increase by 18.5% between 2016 and 2036, although </a:t>
            </a:r>
            <a:br>
              <a:rPr lang="en-GB" sz="1300" dirty="0">
                <a:solidFill>
                  <a:prstClr val="black"/>
                </a:solidFill>
              </a:rPr>
            </a:br>
            <a:r>
              <a:rPr lang="en-GB" sz="1300" dirty="0">
                <a:solidFill>
                  <a:prstClr val="black"/>
                </a:solidFill>
              </a:rPr>
              <a:t>not evenly across the county.  Cambridge City is </a:t>
            </a:r>
            <a:br>
              <a:rPr lang="en-GB" sz="1300" dirty="0">
                <a:solidFill>
                  <a:prstClr val="black"/>
                </a:solidFill>
              </a:rPr>
            </a:br>
            <a:r>
              <a:rPr lang="en-GB" sz="1300" dirty="0">
                <a:solidFill>
                  <a:prstClr val="black"/>
                </a:solidFill>
              </a:rPr>
              <a:t>expected to grow by 12.3% over this period, while South </a:t>
            </a:r>
            <a:br>
              <a:rPr lang="en-GB" sz="1300" dirty="0">
                <a:solidFill>
                  <a:prstClr val="black"/>
                </a:solidFill>
              </a:rPr>
            </a:br>
            <a:r>
              <a:rPr lang="en-GB" sz="1300" dirty="0">
                <a:solidFill>
                  <a:prstClr val="black"/>
                </a:solidFill>
              </a:rPr>
              <a:t>Cambridgeshire is facing an increase of 29.4%.  </a:t>
            </a:r>
            <a:br>
              <a:rPr lang="en-GB" sz="1300" dirty="0">
                <a:solidFill>
                  <a:prstClr val="black"/>
                </a:solidFill>
              </a:rPr>
            </a:br>
            <a:r>
              <a:rPr lang="en-GB" sz="700" dirty="0">
                <a:solidFill>
                  <a:prstClr val="black"/>
                </a:solidFill>
              </a:rPr>
              <a:t/>
            </a:r>
            <a:br>
              <a:rPr lang="en-GB" sz="700" dirty="0">
                <a:solidFill>
                  <a:prstClr val="black"/>
                </a:solidFill>
              </a:rPr>
            </a:br>
            <a:r>
              <a:rPr lang="en-GB" sz="1300" dirty="0">
                <a:solidFill>
                  <a:prstClr val="black"/>
                </a:solidFill>
              </a:rPr>
              <a:t>There are around 137,800 children and young people </a:t>
            </a:r>
            <a:br>
              <a:rPr lang="en-GB" sz="1300" dirty="0">
                <a:solidFill>
                  <a:prstClr val="black"/>
                </a:solidFill>
              </a:rPr>
            </a:br>
            <a:r>
              <a:rPr lang="en-GB" sz="1300" dirty="0">
                <a:solidFill>
                  <a:prstClr val="black"/>
                </a:solidFill>
              </a:rPr>
              <a:t>under the age of 18 years living in the county, which </a:t>
            </a:r>
            <a:br>
              <a:rPr lang="en-GB" sz="1300" dirty="0">
                <a:solidFill>
                  <a:prstClr val="black"/>
                </a:solidFill>
              </a:rPr>
            </a:br>
            <a:r>
              <a:rPr lang="en-GB" sz="1300" dirty="0">
                <a:solidFill>
                  <a:prstClr val="black"/>
                </a:solidFill>
              </a:rPr>
              <a:t>represents 21% of the total population. The level of </a:t>
            </a:r>
            <a:br>
              <a:rPr lang="en-GB" sz="1300" dirty="0">
                <a:solidFill>
                  <a:prstClr val="black"/>
                </a:solidFill>
              </a:rPr>
            </a:br>
            <a:r>
              <a:rPr lang="en-GB" sz="1300" dirty="0">
                <a:solidFill>
                  <a:prstClr val="black"/>
                </a:solidFill>
              </a:rPr>
              <a:t>free school meals is lower than the national average. </a:t>
            </a:r>
            <a:br>
              <a:rPr lang="en-GB" sz="1300" dirty="0">
                <a:solidFill>
                  <a:prstClr val="black"/>
                </a:solidFill>
              </a:rPr>
            </a:br>
            <a:r>
              <a:rPr lang="en-GB" sz="1300" dirty="0">
                <a:solidFill>
                  <a:prstClr val="black"/>
                </a:solidFill>
              </a:rPr>
              <a:t>Nationally 14.5% of primary pupils and 13.2% of </a:t>
            </a:r>
            <a:br>
              <a:rPr lang="en-GB" sz="1300" dirty="0">
                <a:solidFill>
                  <a:prstClr val="black"/>
                </a:solidFill>
              </a:rPr>
            </a:br>
            <a:r>
              <a:rPr lang="en-GB" sz="1300" dirty="0">
                <a:solidFill>
                  <a:prstClr val="black"/>
                </a:solidFill>
              </a:rPr>
              <a:t>secondary pupils are eligible; across Cambridgeshire the </a:t>
            </a:r>
            <a:br>
              <a:rPr lang="en-GB" sz="1300" dirty="0">
                <a:solidFill>
                  <a:prstClr val="black"/>
                </a:solidFill>
              </a:rPr>
            </a:br>
            <a:r>
              <a:rPr lang="en-GB" sz="1300" dirty="0">
                <a:solidFill>
                  <a:prstClr val="black"/>
                </a:solidFill>
              </a:rPr>
              <a:t>levels are 9.8% and 8.3% respectively.</a:t>
            </a:r>
            <a:br>
              <a:rPr lang="en-GB" sz="1300" dirty="0">
                <a:solidFill>
                  <a:prstClr val="black"/>
                </a:solidFill>
              </a:rPr>
            </a:br>
            <a:r>
              <a:rPr lang="en-GB" sz="700" dirty="0">
                <a:solidFill>
                  <a:prstClr val="black"/>
                </a:solidFill>
              </a:rPr>
              <a:t/>
            </a:r>
            <a:br>
              <a:rPr lang="en-GB" sz="700" dirty="0">
                <a:solidFill>
                  <a:prstClr val="black"/>
                </a:solidFill>
              </a:rPr>
            </a:br>
            <a:r>
              <a:rPr lang="en-GB" sz="1300" dirty="0">
                <a:solidFill>
                  <a:prstClr val="black"/>
                </a:solidFill>
              </a:rPr>
              <a:t>Children and young people of school age from minority ethnic groups account for 12.2% of primary pupils and 9.4% of secondary pupils, compared with 31.4% and 27.9% respectively for the country as a whole. Locally, the largest minority ethnic group is Asian (3.8% of school-aged children).  Travellers of Gypsy Roma and Irish heritage account for 0.7% of the school age population compared with a national average of 0.4%. </a:t>
            </a:r>
            <a:br>
              <a:rPr lang="en-GB" sz="1300" dirty="0">
                <a:solidFill>
                  <a:prstClr val="black"/>
                </a:solidFill>
              </a:rPr>
            </a:br>
            <a:r>
              <a:rPr lang="en-GB" sz="700" dirty="0">
                <a:solidFill>
                  <a:prstClr val="black"/>
                </a:solidFill>
              </a:rPr>
              <a:t/>
            </a:r>
            <a:br>
              <a:rPr lang="en-GB" sz="700" dirty="0">
                <a:solidFill>
                  <a:prstClr val="black"/>
                </a:solidFill>
              </a:rPr>
            </a:br>
            <a:r>
              <a:rPr lang="en-GB" sz="1300" dirty="0">
                <a:solidFill>
                  <a:prstClr val="black"/>
                </a:solidFill>
              </a:rPr>
              <a:t>Cambridgeshire is a relatively prosperous county.  Our children generally have above average health, educational attainment and life chances.  However there are pockets within the county where deprivation levels exceed or equal the national average, particularly in parts of </a:t>
            </a:r>
            <a:r>
              <a:rPr lang="en-GB" sz="1300" dirty="0" err="1">
                <a:solidFill>
                  <a:prstClr val="black"/>
                </a:solidFill>
              </a:rPr>
              <a:t>Wisbech</a:t>
            </a:r>
            <a:r>
              <a:rPr lang="en-GB" sz="1300" dirty="0">
                <a:solidFill>
                  <a:prstClr val="black"/>
                </a:solidFill>
              </a:rPr>
              <a:t>, Huntingdon North and the north east of Cambridge City.  A particular feature of Cambridgeshire is that deprivation is spread widely across the county.  65% of children living in low income families live in our more affluent areas. </a:t>
            </a:r>
            <a:r>
              <a:rPr lang="en-GB" dirty="0"/>
              <a:t/>
            </a:r>
            <a:br>
              <a:rPr lang="en-GB" dirty="0"/>
            </a:br>
            <a:r>
              <a:rPr lang="en-GB" sz="1600" dirty="0">
                <a:solidFill>
                  <a:schemeClr val="tx2"/>
                </a:solidFill>
              </a:rPr>
              <a:t/>
            </a:r>
            <a:br>
              <a:rPr lang="en-GB" sz="1600" dirty="0">
                <a:solidFill>
                  <a:schemeClr val="tx2"/>
                </a:solidFill>
              </a:rPr>
            </a:br>
            <a:r>
              <a:rPr lang="en-GB" sz="2000" dirty="0">
                <a:solidFill>
                  <a:srgbClr val="000066"/>
                </a:solidFill>
              </a:rPr>
              <a:t>Cambridgeshire County Council's Equality Pledge</a:t>
            </a:r>
            <a:br>
              <a:rPr lang="en-GB" sz="2000" dirty="0">
                <a:solidFill>
                  <a:srgbClr val="000066"/>
                </a:solidFill>
              </a:rPr>
            </a:br>
            <a:r>
              <a:rPr lang="en-GB" sz="1300" dirty="0"/>
              <a:t>“We believe in the dignity of all people and their right to respect and equality of opportunity. We</a:t>
            </a:r>
            <a:br>
              <a:rPr lang="en-GB" sz="1300" dirty="0"/>
            </a:br>
            <a:r>
              <a:rPr lang="en-GB" sz="1300" dirty="0"/>
              <a:t>value the strength that comes with difference and the positive contribution that diversity brings to our community. Our aspiration is for Cambridge and the wider region to be safe, welcoming and inclusive.”</a:t>
            </a:r>
            <a:br>
              <a:rPr lang="en-GB" sz="1300" dirty="0"/>
            </a:br>
            <a:r>
              <a:rPr lang="en-GB" sz="1300" dirty="0"/>
              <a:t/>
            </a:r>
            <a:br>
              <a:rPr lang="en-GB" sz="1300" dirty="0"/>
            </a:br>
            <a:r>
              <a:rPr lang="en-GB" sz="2000" dirty="0">
                <a:solidFill>
                  <a:srgbClr val="000066"/>
                </a:solidFill>
              </a:rPr>
              <a:t>Cambridgeshire County Council's Equality Objectives</a:t>
            </a:r>
            <a:r>
              <a:rPr lang="en-GB" sz="2000" dirty="0">
                <a:solidFill>
                  <a:schemeClr val="tx2"/>
                </a:solidFill>
              </a:rPr>
              <a:t/>
            </a:r>
            <a:br>
              <a:rPr lang="en-GB" sz="2000" dirty="0">
                <a:solidFill>
                  <a:schemeClr val="tx2"/>
                </a:solidFill>
              </a:rPr>
            </a:br>
            <a:r>
              <a:rPr lang="en-GB" sz="2000" dirty="0">
                <a:solidFill>
                  <a:schemeClr val="tx2"/>
                </a:solidFill>
              </a:rPr>
              <a:t>-  </a:t>
            </a:r>
            <a:r>
              <a:rPr lang="en-GB" sz="1300" dirty="0"/>
              <a:t>Promote equality and inclusion with our workforce</a:t>
            </a:r>
            <a:br>
              <a:rPr lang="en-GB" sz="1300" dirty="0"/>
            </a:br>
            <a:r>
              <a:rPr lang="en-GB" sz="1300" dirty="0"/>
              <a:t>-   Support employee and Member support networks</a:t>
            </a:r>
            <a:br>
              <a:rPr lang="en-GB" sz="1300" dirty="0"/>
            </a:br>
            <a:r>
              <a:rPr lang="en-GB" sz="1300" dirty="0"/>
              <a:t>-   Improve the diversity of our workforce to reflect the communities we serve</a:t>
            </a:r>
            <a:br>
              <a:rPr lang="en-GB" sz="1300" dirty="0"/>
            </a:br>
            <a:r>
              <a:rPr lang="en-GB" sz="1300" dirty="0"/>
              <a:t>-   Promote and celebrate diversity across the Council</a:t>
            </a:r>
            <a:br>
              <a:rPr lang="en-GB" sz="1300" dirty="0"/>
            </a:br>
            <a:r>
              <a:rPr lang="en-GB" sz="1300" dirty="0"/>
              <a:t>-   Raise the profile of equality and diversity through communications campaigns</a:t>
            </a:r>
            <a:r>
              <a:rPr lang="en-GB" dirty="0"/>
              <a:t/>
            </a:r>
            <a:br>
              <a:rPr lang="en-GB" dirty="0"/>
            </a:br>
            <a:endParaRPr lang="en-GB" dirty="0"/>
          </a:p>
        </p:txBody>
      </p:sp>
      <p:pic>
        <p:nvPicPr>
          <p:cNvPr id="5" name="Picture 4" descr="Image result for sutton school ely" title="A visit from the Molly Men - a local Fen tradi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84"/>
          <a:stretch/>
        </p:blipFill>
        <p:spPr bwMode="auto">
          <a:xfrm>
            <a:off x="3933056" y="683568"/>
            <a:ext cx="2550140"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r>
              <a:rPr lang="en-GB" dirty="0"/>
              <a:t>9</a:t>
            </a:r>
          </a:p>
        </p:txBody>
      </p:sp>
      <p:sp>
        <p:nvSpPr>
          <p:cNvPr id="3" name="TextBox 2"/>
          <p:cNvSpPr txBox="1"/>
          <p:nvPr/>
        </p:nvSpPr>
        <p:spPr>
          <a:xfrm>
            <a:off x="4005064" y="3203848"/>
            <a:ext cx="2520280" cy="230832"/>
          </a:xfrm>
          <a:prstGeom prst="rect">
            <a:avLst/>
          </a:prstGeom>
          <a:noFill/>
        </p:spPr>
        <p:txBody>
          <a:bodyPr wrap="square" rtlCol="0">
            <a:spAutoFit/>
          </a:bodyPr>
          <a:lstStyle/>
          <a:p>
            <a:r>
              <a:rPr lang="en-US" sz="900" dirty="0" smtClean="0"/>
              <a:t>A visit from the Molly Men  - a local Fen tradition</a:t>
            </a:r>
            <a:endParaRPr lang="en-US" sz="900" dirty="0"/>
          </a:p>
        </p:txBody>
      </p:sp>
    </p:spTree>
    <p:extLst>
      <p:ext uri="{BB962C8B-B14F-4D97-AF65-F5344CB8AC3E}">
        <p14:creationId xmlns:p14="http://schemas.microsoft.com/office/powerpoint/2010/main" val="8091994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703" y="395536"/>
            <a:ext cx="6172200" cy="8496944"/>
          </a:xfrm>
          <a:ln w="31750" cmpd="thickThin">
            <a:solidFill>
              <a:srgbClr val="000066"/>
            </a:solidFill>
          </a:ln>
        </p:spPr>
        <p:txBody>
          <a:bodyPr>
            <a:normAutofit fontScale="90000"/>
          </a:bodyPr>
          <a:lstStyle/>
          <a:p>
            <a:pPr algn="l"/>
            <a:r>
              <a:rPr lang="en-GB" sz="2700" dirty="0">
                <a:solidFill>
                  <a:srgbClr val="000066"/>
                </a:solidFill>
              </a:rPr>
              <a:t>Pupil Voices</a:t>
            </a:r>
            <a:r>
              <a:rPr lang="en-GB" sz="2400" dirty="0">
                <a:solidFill>
                  <a:schemeClr val="tx2"/>
                </a:solidFill>
              </a:rPr>
              <a:t/>
            </a:r>
            <a:br>
              <a:rPr lang="en-GB" sz="2400" dirty="0">
                <a:solidFill>
                  <a:schemeClr val="tx2"/>
                </a:solidFill>
              </a:rPr>
            </a:br>
            <a:r>
              <a:rPr lang="en-GB" sz="700" dirty="0">
                <a:solidFill>
                  <a:schemeClr val="tx2"/>
                </a:solidFill>
              </a:rPr>
              <a:t/>
            </a:r>
            <a:br>
              <a:rPr lang="en-GB" sz="700" dirty="0">
                <a:solidFill>
                  <a:schemeClr val="tx2"/>
                </a:solidFill>
              </a:rPr>
            </a:br>
            <a:r>
              <a:rPr lang="en-GB" sz="1300" dirty="0"/>
              <a:t>We asked our pupils for qualities and strengths they would like to see in our new Headteacher: </a:t>
            </a:r>
            <a:r>
              <a:rPr lang="en-GB" sz="1300" dirty="0">
                <a:solidFill>
                  <a:schemeClr val="tx2"/>
                </a:solidFill>
              </a:rPr>
              <a:t/>
            </a:r>
            <a:br>
              <a:rPr lang="en-GB" sz="1300" dirty="0">
                <a:solidFill>
                  <a:schemeClr val="tx2"/>
                </a:solidFill>
              </a:rPr>
            </a:br>
            <a:r>
              <a:rPr lang="en-GB" sz="2400" dirty="0">
                <a:solidFill>
                  <a:schemeClr val="tx2"/>
                </a:solidFill>
              </a:rPr>
              <a:t>                                   </a:t>
            </a:r>
            <a:r>
              <a:rPr lang="en-GB" sz="1400" b="1" dirty="0">
                <a:solidFill>
                  <a:schemeClr val="accent2"/>
                </a:solidFill>
                <a:latin typeface="Bradley Hand ITC" panose="03070402050302030203" pitchFamily="66" charset="0"/>
              </a:rPr>
              <a:t>Kind &amp; Helpful</a:t>
            </a:r>
            <a:br>
              <a:rPr lang="en-GB" sz="1400" b="1" dirty="0">
                <a:solidFill>
                  <a:schemeClr val="accent2"/>
                </a:solidFill>
                <a:latin typeface="Bradley Hand ITC" panose="03070402050302030203" pitchFamily="66" charset="0"/>
              </a:rPr>
            </a:br>
            <a:r>
              <a:rPr lang="en-GB" sz="1400" b="1" dirty="0">
                <a:solidFill>
                  <a:schemeClr val="accent2"/>
                </a:solidFill>
                <a:latin typeface="Bradley Hand ITC" panose="03070402050302030203" pitchFamily="66" charset="0"/>
              </a:rPr>
              <a:t>                                                     </a:t>
            </a:r>
            <a:r>
              <a:rPr lang="en-GB" sz="1400" b="1" dirty="0">
                <a:solidFill>
                  <a:schemeClr val="tx2">
                    <a:lumMod val="60000"/>
                    <a:lumOff val="40000"/>
                  </a:schemeClr>
                </a:solidFill>
                <a:latin typeface="Bradley Hand ITC" panose="03070402050302030203" pitchFamily="66" charset="0"/>
              </a:rPr>
              <a:t>Trustworthy</a:t>
            </a:r>
            <a:br>
              <a:rPr lang="en-GB" sz="1400" b="1" dirty="0">
                <a:solidFill>
                  <a:schemeClr val="tx2">
                    <a:lumMod val="60000"/>
                    <a:lumOff val="40000"/>
                  </a:schemeClr>
                </a:solidFill>
                <a:latin typeface="Bradley Hand ITC" panose="03070402050302030203" pitchFamily="66" charset="0"/>
              </a:rPr>
            </a:br>
            <a:r>
              <a:rPr lang="en-GB" sz="1400" b="1" dirty="0">
                <a:solidFill>
                  <a:schemeClr val="tx2">
                    <a:lumMod val="60000"/>
                    <a:lumOff val="40000"/>
                  </a:schemeClr>
                </a:solidFill>
                <a:latin typeface="Bradley Hand ITC" panose="03070402050302030203" pitchFamily="66" charset="0"/>
              </a:rPr>
              <a:t>                                                    </a:t>
            </a:r>
            <a:r>
              <a:rPr lang="en-GB" sz="1400" b="1" dirty="0">
                <a:solidFill>
                  <a:srgbClr val="FF0000"/>
                </a:solidFill>
                <a:latin typeface="Bradley Hand ITC" panose="03070402050302030203" pitchFamily="66" charset="0"/>
              </a:rPr>
              <a:t>Firm but fair</a:t>
            </a:r>
            <a:br>
              <a:rPr lang="en-GB" sz="1400" b="1" dirty="0">
                <a:solidFill>
                  <a:srgbClr val="FF0000"/>
                </a:solidFill>
                <a:latin typeface="Bradley Hand ITC" panose="03070402050302030203" pitchFamily="66" charset="0"/>
              </a:rPr>
            </a:br>
            <a:r>
              <a:rPr lang="en-GB" sz="1400" b="1" dirty="0">
                <a:solidFill>
                  <a:srgbClr val="FF0000"/>
                </a:solidFill>
                <a:latin typeface="Bradley Hand ITC" panose="03070402050302030203" pitchFamily="66" charset="0"/>
              </a:rPr>
              <a:t>                                               </a:t>
            </a:r>
            <a:r>
              <a:rPr lang="en-GB" sz="1400" b="1" dirty="0">
                <a:solidFill>
                  <a:schemeClr val="accent4"/>
                </a:solidFill>
                <a:latin typeface="Bradley Hand ITC" panose="03070402050302030203" pitchFamily="66" charset="0"/>
              </a:rPr>
              <a:t>Supportive to all the </a:t>
            </a:r>
            <a:br>
              <a:rPr lang="en-GB" sz="1400" b="1" dirty="0">
                <a:solidFill>
                  <a:schemeClr val="accent4"/>
                </a:solidFill>
                <a:latin typeface="Bradley Hand ITC" panose="03070402050302030203" pitchFamily="66" charset="0"/>
              </a:rPr>
            </a:br>
            <a:r>
              <a:rPr lang="en-GB" sz="1400" b="1" dirty="0">
                <a:solidFill>
                  <a:schemeClr val="accent4"/>
                </a:solidFill>
                <a:latin typeface="Bradley Hand ITC" panose="03070402050302030203" pitchFamily="66" charset="0"/>
              </a:rPr>
              <a:t>                                                        children</a:t>
            </a:r>
            <a:r>
              <a:rPr lang="en-GB" sz="1400" b="1" dirty="0">
                <a:solidFill>
                  <a:schemeClr val="tx2"/>
                </a:solidFill>
                <a:latin typeface="Bradley Hand ITC" panose="03070402050302030203" pitchFamily="66" charset="0"/>
              </a:rPr>
              <a:t/>
            </a:r>
            <a:br>
              <a:rPr lang="en-GB" sz="1400" b="1" dirty="0">
                <a:solidFill>
                  <a:schemeClr val="tx2"/>
                </a:solidFill>
                <a:latin typeface="Bradley Hand ITC" panose="03070402050302030203" pitchFamily="66" charset="0"/>
              </a:rPr>
            </a:br>
            <a:r>
              <a:rPr lang="en-GB" sz="1400" b="1" dirty="0">
                <a:solidFill>
                  <a:schemeClr val="tx2"/>
                </a:solidFill>
                <a:latin typeface="Bradley Hand ITC" panose="03070402050302030203" pitchFamily="66" charset="0"/>
              </a:rPr>
              <a:t>                                                     </a:t>
            </a:r>
            <a:r>
              <a:rPr lang="en-GB" sz="1400" b="1" dirty="0">
                <a:solidFill>
                  <a:schemeClr val="accent3">
                    <a:lumMod val="75000"/>
                  </a:schemeClr>
                </a:solidFill>
                <a:latin typeface="Bradley Hand ITC" panose="03070402050302030203" pitchFamily="66" charset="0"/>
              </a:rPr>
              <a:t>Enthusiastic</a:t>
            </a:r>
            <a:r>
              <a:rPr lang="en-GB" sz="1400" b="1" dirty="0">
                <a:solidFill>
                  <a:schemeClr val="tx2"/>
                </a:solidFill>
                <a:latin typeface="Bradley Hand ITC" panose="03070402050302030203" pitchFamily="66" charset="0"/>
              </a:rPr>
              <a:t/>
            </a:r>
            <a:br>
              <a:rPr lang="en-GB" sz="1400" b="1" dirty="0">
                <a:solidFill>
                  <a:schemeClr val="tx2"/>
                </a:solidFill>
                <a:latin typeface="Bradley Hand ITC" panose="03070402050302030203" pitchFamily="66" charset="0"/>
              </a:rPr>
            </a:br>
            <a:r>
              <a:rPr lang="en-GB" sz="1400" b="1" dirty="0">
                <a:solidFill>
                  <a:schemeClr val="tx2"/>
                </a:solidFill>
                <a:latin typeface="Bradley Hand ITC" panose="03070402050302030203" pitchFamily="66" charset="0"/>
              </a:rPr>
              <a:t>                                             </a:t>
            </a:r>
            <a:r>
              <a:rPr lang="en-GB" sz="1400" b="1" dirty="0">
                <a:solidFill>
                  <a:schemeClr val="accent1">
                    <a:lumMod val="75000"/>
                  </a:schemeClr>
                </a:solidFill>
                <a:latin typeface="Bradley Hand ITC" panose="03070402050302030203" pitchFamily="66" charset="0"/>
              </a:rPr>
              <a:t>Someone who does what they</a:t>
            </a:r>
            <a:br>
              <a:rPr lang="en-GB" sz="1400" b="1" dirty="0">
                <a:solidFill>
                  <a:schemeClr val="accent1">
                    <a:lumMod val="75000"/>
                  </a:schemeClr>
                </a:solidFill>
                <a:latin typeface="Bradley Hand ITC" panose="03070402050302030203" pitchFamily="66" charset="0"/>
              </a:rPr>
            </a:br>
            <a:r>
              <a:rPr lang="en-GB" sz="1400" b="1" dirty="0">
                <a:solidFill>
                  <a:schemeClr val="accent1">
                    <a:lumMod val="75000"/>
                  </a:schemeClr>
                </a:solidFill>
                <a:latin typeface="Bradley Hand ITC" panose="03070402050302030203" pitchFamily="66" charset="0"/>
              </a:rPr>
              <a:t>                                                       say they will do </a:t>
            </a:r>
            <a:br>
              <a:rPr lang="en-GB" sz="1400" b="1" dirty="0">
                <a:solidFill>
                  <a:schemeClr val="accent1">
                    <a:lumMod val="75000"/>
                  </a:schemeClr>
                </a:solidFill>
                <a:latin typeface="Bradley Hand ITC" panose="03070402050302030203" pitchFamily="66" charset="0"/>
              </a:rPr>
            </a:br>
            <a:r>
              <a:rPr lang="en-GB" sz="1400" b="1" dirty="0">
                <a:solidFill>
                  <a:schemeClr val="accent1">
                    <a:lumMod val="75000"/>
                  </a:schemeClr>
                </a:solidFill>
                <a:latin typeface="Bradley Hand ITC" panose="03070402050302030203" pitchFamily="66" charset="0"/>
              </a:rPr>
              <a:t>                                               </a:t>
            </a:r>
            <a:r>
              <a:rPr lang="en-GB" sz="1400" b="1" dirty="0">
                <a:solidFill>
                  <a:schemeClr val="accent6"/>
                </a:solidFill>
                <a:latin typeface="Bradley Hand ITC" panose="03070402050302030203" pitchFamily="66" charset="0"/>
              </a:rPr>
              <a:t>Know how to keep order</a:t>
            </a:r>
            <a:br>
              <a:rPr lang="en-GB" sz="1400" b="1" dirty="0">
                <a:solidFill>
                  <a:schemeClr val="accent6"/>
                </a:solidFill>
                <a:latin typeface="Bradley Hand ITC" panose="03070402050302030203" pitchFamily="66" charset="0"/>
              </a:rPr>
            </a:br>
            <a:r>
              <a:rPr lang="en-GB" sz="1400" b="1" dirty="0">
                <a:solidFill>
                  <a:schemeClr val="accent6"/>
                </a:solidFill>
                <a:latin typeface="Bradley Hand ITC" panose="03070402050302030203" pitchFamily="66" charset="0"/>
              </a:rPr>
              <a:t>                                                      </a:t>
            </a:r>
            <a:r>
              <a:rPr lang="en-GB" sz="1400" b="1" dirty="0">
                <a:solidFill>
                  <a:srgbClr val="00B050"/>
                </a:solidFill>
                <a:latin typeface="Bradley Hand ITC" panose="03070402050302030203" pitchFamily="66" charset="0"/>
              </a:rPr>
              <a:t>Good fun!</a:t>
            </a:r>
            <a:r>
              <a:rPr lang="en-GB" sz="1400" b="1" dirty="0">
                <a:solidFill>
                  <a:schemeClr val="tx2"/>
                </a:solidFill>
                <a:latin typeface="Bradley Hand ITC" panose="03070402050302030203" pitchFamily="66" charset="0"/>
              </a:rPr>
              <a:t/>
            </a:r>
            <a:br>
              <a:rPr lang="en-GB" sz="1400" b="1" dirty="0">
                <a:solidFill>
                  <a:schemeClr val="tx2"/>
                </a:solidFill>
                <a:latin typeface="Bradley Hand ITC" panose="03070402050302030203" pitchFamily="66" charset="0"/>
              </a:rPr>
            </a:br>
            <a:r>
              <a:rPr lang="en-GB" sz="1400" b="1" dirty="0">
                <a:solidFill>
                  <a:schemeClr val="tx2"/>
                </a:solidFill>
                <a:latin typeface="Bradley Hand ITC" panose="03070402050302030203" pitchFamily="66" charset="0"/>
              </a:rPr>
              <a:t>                                                 </a:t>
            </a:r>
            <a:r>
              <a:rPr lang="en-GB" sz="1400" b="1" dirty="0">
                <a:solidFill>
                  <a:srgbClr val="FF3399"/>
                </a:solidFill>
                <a:latin typeface="Bradley Hand ITC" panose="03070402050302030203" pitchFamily="66" charset="0"/>
              </a:rPr>
              <a:t>Challenge us but don't </a:t>
            </a:r>
            <a:br>
              <a:rPr lang="en-GB" sz="1400" b="1" dirty="0">
                <a:solidFill>
                  <a:srgbClr val="FF3399"/>
                </a:solidFill>
                <a:latin typeface="Bradley Hand ITC" panose="03070402050302030203" pitchFamily="66" charset="0"/>
              </a:rPr>
            </a:br>
            <a:r>
              <a:rPr lang="en-GB" sz="1400" b="1" dirty="0">
                <a:solidFill>
                  <a:srgbClr val="FF3399"/>
                </a:solidFill>
                <a:latin typeface="Bradley Hand ITC" panose="03070402050302030203" pitchFamily="66" charset="0"/>
              </a:rPr>
              <a:t>                                                   push us too far</a:t>
            </a:r>
            <a:br>
              <a:rPr lang="en-GB" sz="1400" b="1" dirty="0">
                <a:solidFill>
                  <a:srgbClr val="FF3399"/>
                </a:solidFill>
                <a:latin typeface="Bradley Hand ITC" panose="03070402050302030203" pitchFamily="66" charset="0"/>
              </a:rPr>
            </a:br>
            <a:r>
              <a:rPr lang="en-GB" sz="1400" b="1" dirty="0">
                <a:solidFill>
                  <a:schemeClr val="bg2">
                    <a:lumMod val="50000"/>
                  </a:schemeClr>
                </a:solidFill>
                <a:latin typeface="Bradley Hand ITC" panose="03070402050302030203" pitchFamily="66" charset="0"/>
              </a:rPr>
              <a:t>                                                   </a:t>
            </a:r>
            <a:r>
              <a:rPr lang="en-GB" sz="1400" b="1" dirty="0">
                <a:solidFill>
                  <a:schemeClr val="bg1">
                    <a:lumMod val="50000"/>
                  </a:schemeClr>
                </a:solidFill>
                <a:latin typeface="Bradley Hand ITC" panose="03070402050302030203" pitchFamily="66" charset="0"/>
              </a:rPr>
              <a:t>Dress </a:t>
            </a:r>
            <a:r>
              <a:rPr lang="en-GB" sz="1400" b="1" dirty="0" smtClean="0">
                <a:solidFill>
                  <a:schemeClr val="bg1">
                    <a:lumMod val="50000"/>
                  </a:schemeClr>
                </a:solidFill>
                <a:latin typeface="Bradley Hand ITC" panose="03070402050302030203" pitchFamily="66" charset="0"/>
              </a:rPr>
              <a:t>Smartly</a:t>
            </a:r>
            <a:r>
              <a:rPr lang="en-GB" sz="1400" b="1" dirty="0">
                <a:solidFill>
                  <a:schemeClr val="bg1">
                    <a:lumMod val="50000"/>
                  </a:schemeClr>
                </a:solidFill>
                <a:latin typeface="Bradley Hand ITC" panose="03070402050302030203" pitchFamily="66" charset="0"/>
              </a:rPr>
              <a:t/>
            </a:r>
            <a:br>
              <a:rPr lang="en-GB" sz="1400" b="1" dirty="0">
                <a:solidFill>
                  <a:schemeClr val="bg1">
                    <a:lumMod val="50000"/>
                  </a:schemeClr>
                </a:solidFill>
                <a:latin typeface="Bradley Hand ITC" panose="03070402050302030203" pitchFamily="66" charset="0"/>
              </a:rPr>
            </a:br>
            <a:r>
              <a:rPr lang="en-GB" sz="2700" dirty="0" smtClean="0">
                <a:solidFill>
                  <a:srgbClr val="000066"/>
                </a:solidFill>
              </a:rPr>
              <a:t>Staff </a:t>
            </a:r>
            <a:r>
              <a:rPr lang="en-GB" sz="2700" dirty="0">
                <a:solidFill>
                  <a:srgbClr val="000066"/>
                </a:solidFill>
              </a:rPr>
              <a:t>Voices</a:t>
            </a:r>
            <a:r>
              <a:rPr lang="en-GB" sz="1200" dirty="0"/>
              <a:t/>
            </a:r>
            <a:br>
              <a:rPr lang="en-GB" sz="1200" dirty="0"/>
            </a:br>
            <a:r>
              <a:rPr lang="en-GB" sz="700" dirty="0"/>
              <a:t/>
            </a:r>
            <a:br>
              <a:rPr lang="en-GB" sz="700" dirty="0"/>
            </a:br>
            <a:r>
              <a:rPr lang="en-GB" sz="1200" dirty="0"/>
              <a:t>When we asked our staff for input, there were recurrent strong themes around what they think we need in our new Headteacher:</a:t>
            </a:r>
            <a:br>
              <a:rPr lang="en-GB" sz="1200" dirty="0"/>
            </a:br>
            <a:r>
              <a:rPr lang="en-GB" sz="700" dirty="0"/>
              <a:t/>
            </a:r>
            <a:br>
              <a:rPr lang="en-GB" sz="700" dirty="0"/>
            </a:br>
            <a:r>
              <a:rPr lang="en-GB" sz="1200" dirty="0">
                <a:solidFill>
                  <a:srgbClr val="000066"/>
                </a:solidFill>
              </a:rPr>
              <a:t>Someone who is interested in the child as well as the results – with a real interest in the well being of    </a:t>
            </a:r>
            <a:br>
              <a:rPr lang="en-GB" sz="1200" dirty="0">
                <a:solidFill>
                  <a:srgbClr val="000066"/>
                </a:solidFill>
              </a:rPr>
            </a:br>
            <a:r>
              <a:rPr lang="en-GB" sz="1200" dirty="0">
                <a:solidFill>
                  <a:srgbClr val="000066"/>
                </a:solidFill>
              </a:rPr>
              <a:t>staff and pupils, and the wider school community.</a:t>
            </a:r>
            <a:br>
              <a:rPr lang="en-GB" sz="1200" dirty="0">
                <a:solidFill>
                  <a:srgbClr val="000066"/>
                </a:solidFill>
              </a:rPr>
            </a:br>
            <a:r>
              <a:rPr lang="en-GB" sz="1200" dirty="0" smtClean="0">
                <a:solidFill>
                  <a:srgbClr val="000066"/>
                </a:solidFill>
              </a:rPr>
              <a:t> </a:t>
            </a:r>
            <a:r>
              <a:rPr lang="en-GB" sz="700" dirty="0">
                <a:solidFill>
                  <a:srgbClr val="000066"/>
                </a:solidFill>
              </a:rPr>
              <a:t/>
            </a:r>
            <a:br>
              <a:rPr lang="en-GB" sz="700" dirty="0">
                <a:solidFill>
                  <a:srgbClr val="000066"/>
                </a:solidFill>
              </a:rPr>
            </a:br>
            <a:r>
              <a:rPr lang="en-GB" sz="1200" dirty="0">
                <a:solidFill>
                  <a:srgbClr val="000066"/>
                </a:solidFill>
              </a:rPr>
              <a:t>Staff need to feel supported, trusted &amp; empowered to make </a:t>
            </a:r>
            <a:r>
              <a:rPr lang="en-GB" sz="1200" dirty="0" smtClean="0">
                <a:solidFill>
                  <a:srgbClr val="000066"/>
                </a:solidFill>
              </a:rPr>
              <a:t>decisions.</a:t>
            </a:r>
            <a:r>
              <a:rPr lang="en-GB" sz="1200" dirty="0">
                <a:solidFill>
                  <a:srgbClr val="000066"/>
                </a:solidFill>
              </a:rPr>
              <a:t> </a:t>
            </a:r>
            <a:r>
              <a:rPr lang="en-GB" sz="1200" dirty="0" smtClean="0">
                <a:solidFill>
                  <a:srgbClr val="000066"/>
                </a:solidFill>
              </a:rPr>
              <a:t> They want someone who </a:t>
            </a:r>
            <a:r>
              <a:rPr lang="en-GB" sz="1200" dirty="0">
                <a:solidFill>
                  <a:srgbClr val="000066"/>
                </a:solidFill>
              </a:rPr>
              <a:t>can get the balance right between driving the school forward as well as accounting for staff </a:t>
            </a:r>
            <a:r>
              <a:rPr lang="en-GB" sz="1200" dirty="0" smtClean="0">
                <a:solidFill>
                  <a:srgbClr val="000066"/>
                </a:solidFill>
              </a:rPr>
              <a:t>well</a:t>
            </a:r>
            <a:r>
              <a:rPr lang="en-GB" sz="1200" dirty="0">
                <a:solidFill>
                  <a:srgbClr val="000066"/>
                </a:solidFill>
              </a:rPr>
              <a:t>-being.</a:t>
            </a:r>
            <a:br>
              <a:rPr lang="en-GB" sz="1200" dirty="0">
                <a:solidFill>
                  <a:srgbClr val="000066"/>
                </a:solidFill>
              </a:rPr>
            </a:br>
            <a:r>
              <a:rPr lang="en-GB" sz="1200" dirty="0" smtClean="0">
                <a:solidFill>
                  <a:srgbClr val="000066"/>
                </a:solidFill>
              </a:rPr>
              <a:t/>
            </a:r>
            <a:br>
              <a:rPr lang="en-GB" sz="1200" dirty="0" smtClean="0">
                <a:solidFill>
                  <a:srgbClr val="000066"/>
                </a:solidFill>
              </a:rPr>
            </a:br>
            <a:r>
              <a:rPr lang="en-GB" sz="1200" dirty="0" smtClean="0">
                <a:solidFill>
                  <a:srgbClr val="000066"/>
                </a:solidFill>
              </a:rPr>
              <a:t>Children </a:t>
            </a:r>
            <a:r>
              <a:rPr lang="en-GB" sz="1200" dirty="0">
                <a:solidFill>
                  <a:srgbClr val="000066"/>
                </a:solidFill>
              </a:rPr>
              <a:t>need a head teacher who is a visible presence, who they are comfortable to approach and is </a:t>
            </a:r>
            <a:br>
              <a:rPr lang="en-GB" sz="1200" dirty="0">
                <a:solidFill>
                  <a:srgbClr val="000066"/>
                </a:solidFill>
              </a:rPr>
            </a:br>
            <a:r>
              <a:rPr lang="en-GB" sz="1200" dirty="0">
                <a:solidFill>
                  <a:srgbClr val="000066"/>
                </a:solidFill>
              </a:rPr>
              <a:t>positive &amp; engaging.</a:t>
            </a:r>
            <a:r>
              <a:rPr lang="en-GB" sz="1300" dirty="0">
                <a:solidFill>
                  <a:srgbClr val="000066"/>
                </a:solidFill>
              </a:rPr>
              <a:t/>
            </a:r>
            <a:br>
              <a:rPr lang="en-GB" sz="1300" dirty="0">
                <a:solidFill>
                  <a:srgbClr val="000066"/>
                </a:solidFill>
              </a:rPr>
            </a:br>
            <a:r>
              <a:rPr lang="en-GB" sz="700" dirty="0">
                <a:solidFill>
                  <a:srgbClr val="000066"/>
                </a:solidFill>
              </a:rPr>
              <a:t/>
            </a:r>
            <a:br>
              <a:rPr lang="en-GB" sz="700" dirty="0">
                <a:solidFill>
                  <a:srgbClr val="000066"/>
                </a:solidFill>
              </a:rPr>
            </a:br>
            <a:r>
              <a:rPr lang="en-GB" sz="1200" dirty="0">
                <a:solidFill>
                  <a:srgbClr val="000066"/>
                </a:solidFill>
              </a:rPr>
              <a:t>Approachable and visible to parents.</a:t>
            </a:r>
            <a:br>
              <a:rPr lang="en-GB" sz="1200" dirty="0">
                <a:solidFill>
                  <a:srgbClr val="000066"/>
                </a:solidFill>
              </a:rPr>
            </a:br>
            <a:r>
              <a:rPr lang="en-GB" sz="700" dirty="0">
                <a:solidFill>
                  <a:srgbClr val="000066"/>
                </a:solidFill>
              </a:rPr>
              <a:t/>
            </a:r>
            <a:br>
              <a:rPr lang="en-GB" sz="700" dirty="0">
                <a:solidFill>
                  <a:srgbClr val="000066"/>
                </a:solidFill>
              </a:rPr>
            </a:br>
            <a:r>
              <a:rPr lang="en-GB" sz="1200" dirty="0">
                <a:solidFill>
                  <a:srgbClr val="000066"/>
                </a:solidFill>
              </a:rPr>
              <a:t>A proven leader, capable of taking tough </a:t>
            </a:r>
            <a:br>
              <a:rPr lang="en-GB" sz="1200" dirty="0">
                <a:solidFill>
                  <a:srgbClr val="000066"/>
                </a:solidFill>
              </a:rPr>
            </a:br>
            <a:r>
              <a:rPr lang="en-GB" sz="1200" dirty="0">
                <a:solidFill>
                  <a:srgbClr val="000066"/>
                </a:solidFill>
              </a:rPr>
              <a:t>decisions that not everyone will like.</a:t>
            </a:r>
            <a:br>
              <a:rPr lang="en-GB" sz="1200" dirty="0">
                <a:solidFill>
                  <a:srgbClr val="000066"/>
                </a:solidFill>
              </a:rPr>
            </a:br>
            <a:r>
              <a:rPr lang="en-GB" sz="700" dirty="0">
                <a:solidFill>
                  <a:srgbClr val="000066"/>
                </a:solidFill>
              </a:rPr>
              <a:t/>
            </a:r>
            <a:br>
              <a:rPr lang="en-GB" sz="700" dirty="0">
                <a:solidFill>
                  <a:srgbClr val="000066"/>
                </a:solidFill>
              </a:rPr>
            </a:br>
            <a:r>
              <a:rPr lang="en-GB" sz="1200" dirty="0">
                <a:solidFill>
                  <a:srgbClr val="000066"/>
                </a:solidFill>
              </a:rPr>
              <a:t>A great communicator with colleagues, </a:t>
            </a:r>
            <a:br>
              <a:rPr lang="en-GB" sz="1200" dirty="0">
                <a:solidFill>
                  <a:srgbClr val="000066"/>
                </a:solidFill>
              </a:rPr>
            </a:br>
            <a:r>
              <a:rPr lang="en-GB" sz="1200" dirty="0">
                <a:solidFill>
                  <a:srgbClr val="000066"/>
                </a:solidFill>
              </a:rPr>
              <a:t>pupils and the wider community</a:t>
            </a:r>
            <a:r>
              <a:rPr lang="en-GB" sz="1300" dirty="0">
                <a:solidFill>
                  <a:srgbClr val="000066"/>
                </a:solidFill>
              </a:rPr>
              <a:t>.</a:t>
            </a:r>
            <a:br>
              <a:rPr lang="en-GB" sz="1300" dirty="0">
                <a:solidFill>
                  <a:srgbClr val="000066"/>
                </a:solidFill>
              </a:rPr>
            </a:br>
            <a:r>
              <a:rPr lang="en-GB" sz="700" dirty="0">
                <a:solidFill>
                  <a:srgbClr val="000066"/>
                </a:solidFill>
              </a:rPr>
              <a:t/>
            </a:r>
            <a:br>
              <a:rPr lang="en-GB" sz="700" dirty="0">
                <a:solidFill>
                  <a:srgbClr val="000066"/>
                </a:solidFill>
              </a:rPr>
            </a:br>
            <a:r>
              <a:rPr lang="en-GB" sz="1200" dirty="0">
                <a:solidFill>
                  <a:srgbClr val="000066"/>
                </a:solidFill>
              </a:rPr>
              <a:t>Someone who listens, seeking opinions </a:t>
            </a:r>
            <a:br>
              <a:rPr lang="en-GB" sz="1200" dirty="0">
                <a:solidFill>
                  <a:srgbClr val="000066"/>
                </a:solidFill>
              </a:rPr>
            </a:br>
            <a:r>
              <a:rPr lang="en-GB" sz="1200" dirty="0">
                <a:solidFill>
                  <a:srgbClr val="000066"/>
                </a:solidFill>
              </a:rPr>
              <a:t>and solutions from their team.</a:t>
            </a:r>
            <a:br>
              <a:rPr lang="en-GB" sz="1200" dirty="0">
                <a:solidFill>
                  <a:srgbClr val="000066"/>
                </a:solidFill>
              </a:rPr>
            </a:br>
            <a:r>
              <a:rPr lang="en-GB" sz="700" dirty="0">
                <a:solidFill>
                  <a:srgbClr val="000066"/>
                </a:solidFill>
              </a:rPr>
              <a:t/>
            </a:r>
            <a:br>
              <a:rPr lang="en-GB" sz="700" dirty="0">
                <a:solidFill>
                  <a:srgbClr val="000066"/>
                </a:solidFill>
              </a:rPr>
            </a:br>
            <a:r>
              <a:rPr lang="en-GB" sz="1200" dirty="0" smtClean="0">
                <a:solidFill>
                  <a:srgbClr val="000066"/>
                </a:solidFill>
              </a:rPr>
              <a:t>On the </a:t>
            </a:r>
            <a:r>
              <a:rPr lang="en-GB" sz="1200" dirty="0">
                <a:solidFill>
                  <a:srgbClr val="000066"/>
                </a:solidFill>
              </a:rPr>
              <a:t>pulse with school needs, but </a:t>
            </a:r>
            <a:br>
              <a:rPr lang="en-GB" sz="1200" dirty="0">
                <a:solidFill>
                  <a:srgbClr val="000066"/>
                </a:solidFill>
              </a:rPr>
            </a:br>
            <a:r>
              <a:rPr lang="en-GB" sz="1200" dirty="0">
                <a:solidFill>
                  <a:srgbClr val="000066"/>
                </a:solidFill>
              </a:rPr>
              <a:t>outward looking to new ideas.</a:t>
            </a:r>
            <a:br>
              <a:rPr lang="en-GB" sz="1200" dirty="0">
                <a:solidFill>
                  <a:srgbClr val="000066"/>
                </a:solidFill>
              </a:rPr>
            </a:br>
            <a:r>
              <a:rPr lang="en-GB" sz="700" dirty="0">
                <a:solidFill>
                  <a:srgbClr val="000066"/>
                </a:solidFill>
              </a:rPr>
              <a:t/>
            </a:r>
            <a:br>
              <a:rPr lang="en-GB" sz="700" dirty="0">
                <a:solidFill>
                  <a:srgbClr val="000066"/>
                </a:solidFill>
              </a:rPr>
            </a:br>
            <a:r>
              <a:rPr lang="en-GB" sz="1200" dirty="0">
                <a:solidFill>
                  <a:srgbClr val="000066"/>
                </a:solidFill>
              </a:rPr>
              <a:t>Enthusiastic about spiritual learning </a:t>
            </a:r>
            <a:br>
              <a:rPr lang="en-GB" sz="1200" dirty="0">
                <a:solidFill>
                  <a:srgbClr val="000066"/>
                </a:solidFill>
              </a:rPr>
            </a:br>
            <a:r>
              <a:rPr lang="en-GB" sz="1200" dirty="0">
                <a:solidFill>
                  <a:srgbClr val="000066"/>
                </a:solidFill>
              </a:rPr>
              <a:t>as a vibrant and inspirational element </a:t>
            </a:r>
            <a:br>
              <a:rPr lang="en-GB" sz="1200" dirty="0">
                <a:solidFill>
                  <a:srgbClr val="000066"/>
                </a:solidFill>
              </a:rPr>
            </a:br>
            <a:r>
              <a:rPr lang="en-GB" sz="1200" dirty="0">
                <a:solidFill>
                  <a:srgbClr val="000066"/>
                </a:solidFill>
              </a:rPr>
              <a:t>of school life.</a:t>
            </a:r>
            <a:endParaRPr lang="en-GB" sz="2000" dirty="0">
              <a:solidFill>
                <a:schemeClr val="tx2"/>
              </a:solidFill>
            </a:endParaRPr>
          </a:p>
        </p:txBody>
      </p:sp>
      <p:sp>
        <p:nvSpPr>
          <p:cNvPr id="7" name="Slide Number Placeholder 6"/>
          <p:cNvSpPr>
            <a:spLocks noGrp="1"/>
          </p:cNvSpPr>
          <p:nvPr>
            <p:ph type="sldNum" sz="quarter" idx="12"/>
          </p:nvPr>
        </p:nvSpPr>
        <p:spPr/>
        <p:txBody>
          <a:bodyPr/>
          <a:lstStyle/>
          <a:p>
            <a:r>
              <a:rPr lang="en-GB" dirty="0"/>
              <a:t>10</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189" b="12179"/>
          <a:stretch/>
        </p:blipFill>
        <p:spPr>
          <a:xfrm rot="10800000">
            <a:off x="2888038" y="6156176"/>
            <a:ext cx="3663170" cy="2435346"/>
          </a:xfrm>
          <a:prstGeom prst="rect">
            <a:avLst/>
          </a:prstGeom>
          <a:ln>
            <a:noFill/>
          </a:ln>
          <a:effectLst>
            <a:softEdge rad="112500"/>
          </a:effectLst>
        </p:spPr>
      </p:pic>
      <p:pic>
        <p:nvPicPr>
          <p:cNvPr id="8" name="Picture 7" descr="A picture containing person, indoor, table, child&#10;&#10;Description automatically generated">
            <a:extLst>
              <a:ext uri="{FF2B5EF4-FFF2-40B4-BE49-F238E27FC236}">
                <a16:creationId xmlns:a16="http://schemas.microsoft.com/office/drawing/2014/main" xmlns="" id="{77751D46-65B2-410E-81BF-BE5DD59BAC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9120" y="1115616"/>
            <a:ext cx="1949177" cy="2461845"/>
          </a:xfrm>
          <a:prstGeom prst="rect">
            <a:avLst/>
          </a:prstGeom>
          <a:effectLst>
            <a:softEdge rad="127000"/>
          </a:effectLst>
        </p:spPr>
      </p:pic>
      <p:pic>
        <p:nvPicPr>
          <p:cNvPr id="10" name="Picture 9" descr="A group of people posing for the camera&#10;&#10;Description automatically generated">
            <a:extLst>
              <a:ext uri="{FF2B5EF4-FFF2-40B4-BE49-F238E27FC236}">
                <a16:creationId xmlns:a16="http://schemas.microsoft.com/office/drawing/2014/main" xmlns="" id="{E88756DA-3CD0-45B9-B1B1-9BE8BBF6B2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2" y="1187624"/>
            <a:ext cx="1839200" cy="2462400"/>
          </a:xfrm>
          <a:prstGeom prst="rect">
            <a:avLst/>
          </a:prstGeom>
          <a:effectLst>
            <a:softEdge rad="127000"/>
          </a:effectLst>
        </p:spPr>
      </p:pic>
    </p:spTree>
    <p:extLst>
      <p:ext uri="{BB962C8B-B14F-4D97-AF65-F5344CB8AC3E}">
        <p14:creationId xmlns:p14="http://schemas.microsoft.com/office/powerpoint/2010/main" val="34278089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a:bodyPr>
          <a:lstStyle/>
          <a:p>
            <a:pPr algn="l">
              <a:spcAft>
                <a:spcPts val="1200"/>
              </a:spcAft>
            </a:pPr>
            <a:r>
              <a:rPr lang="en-GB" sz="2700" dirty="0">
                <a:solidFill>
                  <a:srgbClr val="000066"/>
                </a:solidFill>
              </a:rPr>
              <a:t>The Application and Selection Process</a:t>
            </a:r>
            <a:r>
              <a:rPr lang="en-GB" sz="2000" dirty="0">
                <a:solidFill>
                  <a:schemeClr val="tx2"/>
                </a:solidFill>
              </a:rPr>
              <a:t/>
            </a:r>
            <a:br>
              <a:rPr lang="en-GB" sz="2000" dirty="0">
                <a:solidFill>
                  <a:schemeClr val="tx2"/>
                </a:solidFill>
              </a:rPr>
            </a:br>
            <a:r>
              <a:rPr lang="en-GB" sz="1000" dirty="0"/>
              <a:t/>
            </a:r>
            <a:br>
              <a:rPr lang="en-GB" sz="1000" dirty="0"/>
            </a:br>
            <a:r>
              <a:rPr lang="en-GB" sz="1200" dirty="0"/>
              <a:t>You are very welcome to visit our school; please note that any such informal visit is not part of the selection process, and whether or not applicants have visited will not influence the final outcome. Please make arrangements through the School, either by telephoning the school office: 01353 778351 or by emailing </a:t>
            </a:r>
            <a:r>
              <a:rPr lang="en-GB" sz="1200" dirty="0" err="1"/>
              <a:t>office@</a:t>
            </a:r>
            <a:r>
              <a:rPr lang="en-GB" sz="1200" dirty="0" err="1" smtClean="0"/>
              <a:t>sutton.cambs.sch.uk</a:t>
            </a:r>
            <a:r>
              <a:rPr lang="en-GB" sz="1200" dirty="0" smtClean="0"/>
              <a:t>.</a:t>
            </a:r>
            <a:r>
              <a:rPr lang="en-GB" sz="1200" dirty="0"/>
              <a:t/>
            </a:r>
            <a:br>
              <a:rPr lang="en-GB" sz="1200" dirty="0"/>
            </a:br>
            <a:r>
              <a:rPr lang="en-GB" sz="600" dirty="0"/>
              <a:t>  </a:t>
            </a:r>
            <a:r>
              <a:rPr lang="en-GB" sz="1200" dirty="0"/>
              <a:t/>
            </a:r>
            <a:br>
              <a:rPr lang="en-GB" sz="1200" dirty="0"/>
            </a:br>
            <a:r>
              <a:rPr lang="en-GB" sz="1200" dirty="0"/>
              <a:t>If you have any questions about the school, please contact the </a:t>
            </a:r>
            <a:r>
              <a:rPr lang="en-GB" sz="1200" dirty="0" smtClean="0"/>
              <a:t>Chair of Governors</a:t>
            </a:r>
            <a:r>
              <a:rPr lang="en-GB" sz="1200" dirty="0"/>
              <a:t>, Hilary </a:t>
            </a:r>
            <a:r>
              <a:rPr lang="en-GB" sz="1200" dirty="0" smtClean="0"/>
              <a:t>Sanderson, </a:t>
            </a:r>
            <a:r>
              <a:rPr lang="en-GB" sz="1200" dirty="0"/>
              <a:t>by emailing Chair@sutton.cambs.sch.uk  </a:t>
            </a:r>
            <a:br>
              <a:rPr lang="en-GB" sz="1200" dirty="0"/>
            </a:br>
            <a:r>
              <a:rPr lang="en-GB" sz="700" dirty="0"/>
              <a:t/>
            </a:r>
            <a:br>
              <a:rPr lang="en-GB" sz="700" dirty="0"/>
            </a:br>
            <a:r>
              <a:rPr lang="en-GB" sz="1200" dirty="0"/>
              <a:t>This is currently a Group 2 school and the salary will be within the ISR range </a:t>
            </a:r>
            <a:r>
              <a:rPr lang="en-GB" sz="1200" dirty="0" smtClean="0"/>
              <a:t>L18-</a:t>
            </a:r>
            <a:r>
              <a:rPr lang="en-GB" sz="1200" dirty="0" smtClean="0"/>
              <a:t>L24 </a:t>
            </a:r>
            <a:r>
              <a:rPr lang="en-GB" sz="1200" dirty="0"/>
              <a:t>(£63,508- £73,559</a:t>
            </a:r>
            <a:r>
              <a:rPr lang="en-GB" sz="1200" dirty="0" smtClean="0"/>
              <a:t>)</a:t>
            </a:r>
            <a:r>
              <a:rPr lang="en-GB" sz="1200" dirty="0" smtClean="0"/>
              <a:t>. </a:t>
            </a:r>
            <a:r>
              <a:rPr lang="en-GB" sz="1200" dirty="0"/>
              <a:t>This is a permanent, full-time position to start in </a:t>
            </a:r>
            <a:r>
              <a:rPr lang="en-GB" sz="1200" dirty="0" smtClean="0"/>
              <a:t>September 2021 or after Easter 2021 if available.</a:t>
            </a:r>
            <a:r>
              <a:rPr lang="en-GB" sz="1400" dirty="0"/>
              <a:t/>
            </a:r>
            <a:br>
              <a:rPr lang="en-GB" sz="1400" dirty="0"/>
            </a:br>
            <a:r>
              <a:rPr lang="en-GB" sz="700" dirty="0"/>
              <a:t/>
            </a:r>
            <a:br>
              <a:rPr lang="en-GB" sz="700" dirty="0"/>
            </a:br>
            <a:r>
              <a:rPr lang="en-GB" sz="1200" dirty="0"/>
              <a:t>The key dates for the selection and recruitment process are:</a:t>
            </a:r>
            <a:br>
              <a:rPr lang="en-GB" sz="1200" dirty="0"/>
            </a:br>
            <a:r>
              <a:rPr lang="en-GB" sz="600" dirty="0"/>
              <a:t/>
            </a:r>
            <a:br>
              <a:rPr lang="en-GB" sz="600" dirty="0"/>
            </a:br>
            <a:r>
              <a:rPr lang="en-GB" sz="1200" dirty="0"/>
              <a:t>  • Closing date for applications midday </a:t>
            </a:r>
            <a:r>
              <a:rPr lang="en-GB" sz="1200" dirty="0" smtClean="0"/>
              <a:t>Monday 25</a:t>
            </a:r>
            <a:r>
              <a:rPr lang="en-GB" sz="1200" baseline="30000" dirty="0" smtClean="0"/>
              <a:t>th</a:t>
            </a:r>
            <a:r>
              <a:rPr lang="en-GB" sz="1200" dirty="0" smtClean="0"/>
              <a:t> January 2021.</a:t>
            </a:r>
            <a:r>
              <a:rPr lang="en-GB" sz="1200" dirty="0"/>
              <a:t/>
            </a:r>
            <a:br>
              <a:rPr lang="en-GB" sz="1200" dirty="0"/>
            </a:br>
            <a:r>
              <a:rPr lang="en-GB" sz="600" dirty="0"/>
              <a:t/>
            </a:r>
            <a:br>
              <a:rPr lang="en-GB" sz="600" dirty="0"/>
            </a:br>
            <a:r>
              <a:rPr lang="en-GB" sz="1200" dirty="0"/>
              <a:t>  • Short Listing </a:t>
            </a:r>
            <a:r>
              <a:rPr lang="en-GB" sz="1200" dirty="0" smtClean="0"/>
              <a:t>Friday 29 January 2021.</a:t>
            </a:r>
            <a:r>
              <a:rPr lang="en-GB" sz="1200" dirty="0"/>
              <a:t/>
            </a:r>
            <a:br>
              <a:rPr lang="en-GB" sz="1200" dirty="0"/>
            </a:br>
            <a:r>
              <a:rPr lang="en-GB" sz="600" dirty="0"/>
              <a:t/>
            </a:r>
            <a:br>
              <a:rPr lang="en-GB" sz="600" dirty="0"/>
            </a:br>
            <a:r>
              <a:rPr lang="en-GB" sz="1200" dirty="0"/>
              <a:t>  • Two-day Assessment &amp; Interview  </a:t>
            </a:r>
            <a:r>
              <a:rPr lang="en-GB" sz="1200" dirty="0" smtClean="0"/>
              <a:t>Thursday 4th and Friday 5</a:t>
            </a:r>
            <a:r>
              <a:rPr lang="en-GB" sz="1200" baseline="30000" dirty="0" smtClean="0"/>
              <a:t>th</a:t>
            </a:r>
            <a:r>
              <a:rPr lang="en-GB" sz="1200" dirty="0" smtClean="0"/>
              <a:t> February 2021.</a:t>
            </a:r>
            <a:r>
              <a:rPr lang="en-GB" sz="1200" dirty="0"/>
              <a:t/>
            </a:r>
            <a:br>
              <a:rPr lang="en-GB" sz="1200" dirty="0"/>
            </a:br>
            <a:r>
              <a:rPr lang="en-GB" sz="600" dirty="0"/>
              <a:t/>
            </a:r>
            <a:br>
              <a:rPr lang="en-GB" sz="600" dirty="0"/>
            </a:br>
            <a:r>
              <a:rPr lang="en-GB" sz="1200" dirty="0"/>
              <a:t>  </a:t>
            </a:r>
            <a:r>
              <a:rPr lang="en-GB" sz="700" dirty="0"/>
              <a:t/>
            </a:r>
            <a:br>
              <a:rPr lang="en-GB" sz="700" dirty="0"/>
            </a:br>
            <a:r>
              <a:rPr lang="en-GB" sz="1200" dirty="0"/>
              <a:t>Please submit your application using the form provided and a supporting letter (but please do not enclose a CV). Your supporting letter, of no more than 1000 words, should tell us how you satisfy the person specification, and how you would help us to achieve our vision at Sutton Church of England  (VC) Primary School.</a:t>
            </a:r>
            <a:br>
              <a:rPr lang="en-GB" sz="1200" dirty="0"/>
            </a:br>
            <a:r>
              <a:rPr lang="en-GB" sz="700" dirty="0"/>
              <a:t/>
            </a:r>
            <a:br>
              <a:rPr lang="en-GB" sz="700" dirty="0"/>
            </a:br>
            <a:r>
              <a:rPr lang="en-GB" sz="1200" b="1" dirty="0"/>
              <a:t>Please return your letter and completed application form no later than midday on </a:t>
            </a:r>
            <a:r>
              <a:rPr lang="en-GB" sz="1200" b="1" dirty="0" smtClean="0"/>
              <a:t>Monday 25</a:t>
            </a:r>
            <a:r>
              <a:rPr lang="en-GB" sz="1200" b="1" baseline="30000" dirty="0" smtClean="0"/>
              <a:t>th</a:t>
            </a:r>
            <a:r>
              <a:rPr lang="en-GB" sz="1200" b="1" dirty="0" smtClean="0"/>
              <a:t> January to</a:t>
            </a:r>
            <a:r>
              <a:rPr lang="en-GB" sz="1200" b="1" dirty="0"/>
              <a:t>: headship@epm.co.uk </a:t>
            </a:r>
            <a:br>
              <a:rPr lang="en-GB" sz="1200" b="1" dirty="0"/>
            </a:br>
            <a:r>
              <a:rPr lang="en-GB" sz="1200" dirty="0"/>
              <a:t>EPM can be contacted on 01480 431992 or via headship@epm.co.uk </a:t>
            </a:r>
            <a:br>
              <a:rPr lang="en-GB" sz="1200" dirty="0"/>
            </a:br>
            <a:r>
              <a:rPr lang="en-GB" sz="1200" dirty="0"/>
              <a:t/>
            </a:r>
            <a:br>
              <a:rPr lang="en-GB" sz="1200" dirty="0"/>
            </a:br>
            <a:r>
              <a:rPr lang="en-GB" sz="700" dirty="0"/>
              <a:t/>
            </a:r>
            <a:br>
              <a:rPr lang="en-GB" sz="700" dirty="0"/>
            </a:br>
            <a:r>
              <a:rPr lang="en-GB" sz="1200" b="1" i="1" dirty="0">
                <a:solidFill>
                  <a:srgbClr val="000066"/>
                </a:solidFill>
              </a:rPr>
              <a:t>Sutton Church of England </a:t>
            </a:r>
            <a:br>
              <a:rPr lang="en-GB" sz="1200" b="1" i="1" dirty="0">
                <a:solidFill>
                  <a:srgbClr val="000066"/>
                </a:solidFill>
              </a:rPr>
            </a:br>
            <a:r>
              <a:rPr lang="en-GB" sz="1200" b="1" i="1" dirty="0">
                <a:solidFill>
                  <a:srgbClr val="000066"/>
                </a:solidFill>
              </a:rPr>
              <a:t>Primary School is committed to </a:t>
            </a:r>
            <a:br>
              <a:rPr lang="en-GB" sz="1200" b="1" i="1" dirty="0">
                <a:solidFill>
                  <a:srgbClr val="000066"/>
                </a:solidFill>
              </a:rPr>
            </a:br>
            <a:r>
              <a:rPr lang="en-GB" sz="1200" b="1" i="1" dirty="0">
                <a:solidFill>
                  <a:srgbClr val="000066"/>
                </a:solidFill>
              </a:rPr>
              <a:t>safeguarding and promoting </a:t>
            </a:r>
            <a:br>
              <a:rPr lang="en-GB" sz="1200" b="1" i="1" dirty="0">
                <a:solidFill>
                  <a:srgbClr val="000066"/>
                </a:solidFill>
              </a:rPr>
            </a:br>
            <a:r>
              <a:rPr lang="en-GB" sz="1200" b="1" i="1" dirty="0">
                <a:solidFill>
                  <a:srgbClr val="000066"/>
                </a:solidFill>
              </a:rPr>
              <a:t>the welfare of children and </a:t>
            </a:r>
            <a:br>
              <a:rPr lang="en-GB" sz="1200" b="1" i="1" dirty="0">
                <a:solidFill>
                  <a:srgbClr val="000066"/>
                </a:solidFill>
              </a:rPr>
            </a:br>
            <a:r>
              <a:rPr lang="en-GB" sz="1200" b="1" i="1" dirty="0">
                <a:solidFill>
                  <a:srgbClr val="000066"/>
                </a:solidFill>
              </a:rPr>
              <a:t>requires all staff and volunteers </a:t>
            </a:r>
            <a:br>
              <a:rPr lang="en-GB" sz="1200" b="1" i="1" dirty="0">
                <a:solidFill>
                  <a:srgbClr val="000066"/>
                </a:solidFill>
              </a:rPr>
            </a:br>
            <a:r>
              <a:rPr lang="en-GB" sz="1200" b="1" i="1" dirty="0">
                <a:solidFill>
                  <a:srgbClr val="000066"/>
                </a:solidFill>
              </a:rPr>
              <a:t>to demonstrate this </a:t>
            </a:r>
            <a:br>
              <a:rPr lang="en-GB" sz="1200" b="1" i="1" dirty="0">
                <a:solidFill>
                  <a:srgbClr val="000066"/>
                </a:solidFill>
              </a:rPr>
            </a:br>
            <a:r>
              <a:rPr lang="en-GB" sz="1200" b="1" i="1" dirty="0">
                <a:solidFill>
                  <a:srgbClr val="000066"/>
                </a:solidFill>
              </a:rPr>
              <a:t>commitment. </a:t>
            </a:r>
            <a:br>
              <a:rPr lang="en-GB" sz="1200" b="1" i="1" dirty="0">
                <a:solidFill>
                  <a:srgbClr val="000066"/>
                </a:solidFill>
              </a:rPr>
            </a:br>
            <a:r>
              <a:rPr lang="en-GB" sz="600" b="1" i="1" dirty="0">
                <a:solidFill>
                  <a:srgbClr val="000066"/>
                </a:solidFill>
              </a:rPr>
              <a:t/>
            </a:r>
            <a:br>
              <a:rPr lang="en-GB" sz="600" b="1" i="1" dirty="0">
                <a:solidFill>
                  <a:srgbClr val="000066"/>
                </a:solidFill>
              </a:rPr>
            </a:br>
            <a:r>
              <a:rPr lang="en-GB" sz="1200" b="1" i="1" dirty="0">
                <a:solidFill>
                  <a:srgbClr val="000066"/>
                </a:solidFill>
              </a:rPr>
              <a:t>Offers of employment are </a:t>
            </a:r>
            <a:br>
              <a:rPr lang="en-GB" sz="1200" b="1" i="1" dirty="0">
                <a:solidFill>
                  <a:srgbClr val="000066"/>
                </a:solidFill>
              </a:rPr>
            </a:br>
            <a:r>
              <a:rPr lang="en-GB" sz="1200" b="1" i="1" dirty="0">
                <a:solidFill>
                  <a:srgbClr val="000066"/>
                </a:solidFill>
              </a:rPr>
              <a:t>subject to a satisfactory </a:t>
            </a:r>
            <a:br>
              <a:rPr lang="en-GB" sz="1200" b="1" i="1" dirty="0">
                <a:solidFill>
                  <a:srgbClr val="000066"/>
                </a:solidFill>
              </a:rPr>
            </a:br>
            <a:r>
              <a:rPr lang="en-GB" sz="1200" b="1" i="1" dirty="0">
                <a:solidFill>
                  <a:srgbClr val="000066"/>
                </a:solidFill>
              </a:rPr>
              <a:t>enhanced DBS disclosure and </a:t>
            </a:r>
            <a:br>
              <a:rPr lang="en-GB" sz="1200" b="1" i="1" dirty="0">
                <a:solidFill>
                  <a:srgbClr val="000066"/>
                </a:solidFill>
              </a:rPr>
            </a:br>
            <a:r>
              <a:rPr lang="en-GB" sz="1200" b="1" i="1" dirty="0">
                <a:solidFill>
                  <a:srgbClr val="000066"/>
                </a:solidFill>
              </a:rPr>
              <a:t>other employment checks.</a:t>
            </a:r>
            <a:br>
              <a:rPr lang="en-GB" sz="1200" b="1" i="1" dirty="0">
                <a:solidFill>
                  <a:srgbClr val="000066"/>
                </a:solidFill>
              </a:rPr>
            </a:br>
            <a:endParaRPr lang="en-GB" sz="1200" b="1" i="1" dirty="0">
              <a:solidFill>
                <a:srgbClr val="000066"/>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2125"/>
          <a:stretch/>
        </p:blipFill>
        <p:spPr>
          <a:xfrm>
            <a:off x="2492896" y="6031001"/>
            <a:ext cx="3888432" cy="2619104"/>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r>
              <a:rPr lang="en-GB" dirty="0"/>
              <a:t>11</a:t>
            </a:r>
          </a:p>
        </p:txBody>
      </p:sp>
    </p:spTree>
    <p:extLst>
      <p:ext uri="{BB962C8B-B14F-4D97-AF65-F5344CB8AC3E}">
        <p14:creationId xmlns:p14="http://schemas.microsoft.com/office/powerpoint/2010/main" val="36716187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fontScale="90000"/>
          </a:bodyPr>
          <a:lstStyle/>
          <a:p>
            <a:pPr algn="l"/>
            <a:r>
              <a:rPr lang="en-GB" sz="2700" b="1" dirty="0">
                <a:solidFill>
                  <a:srgbClr val="000066"/>
                </a:solidFill>
              </a:rPr>
              <a:t>Job Description</a:t>
            </a:r>
            <a:r>
              <a:rPr lang="en-GB" dirty="0"/>
              <a:t/>
            </a:r>
            <a:br>
              <a:rPr lang="en-GB" dirty="0"/>
            </a:br>
            <a:r>
              <a:rPr lang="en-GB" sz="1200" dirty="0"/>
              <a:t/>
            </a:r>
            <a:br>
              <a:rPr lang="en-GB" sz="1200" dirty="0"/>
            </a:br>
            <a:r>
              <a:rPr lang="en-GB" sz="1300" dirty="0"/>
              <a:t>Contract: Full-time, permanent  </a:t>
            </a:r>
            <a:br>
              <a:rPr lang="en-GB" sz="1300" dirty="0"/>
            </a:br>
            <a:r>
              <a:rPr lang="en-GB" sz="700" dirty="0"/>
              <a:t> </a:t>
            </a:r>
            <a:br>
              <a:rPr lang="en-GB" sz="700" dirty="0"/>
            </a:br>
            <a:r>
              <a:rPr lang="en-GB" sz="1300" dirty="0"/>
              <a:t>Grade: Leadership scale, range L14-L21 </a:t>
            </a:r>
            <a:br>
              <a:rPr lang="en-GB" sz="1300" dirty="0"/>
            </a:br>
            <a:r>
              <a:rPr lang="en-GB" sz="700" dirty="0"/>
              <a:t/>
            </a:r>
            <a:br>
              <a:rPr lang="en-GB" sz="700" dirty="0"/>
            </a:br>
            <a:r>
              <a:rPr lang="en-GB" sz="1300" dirty="0"/>
              <a:t>Post: </a:t>
            </a:r>
            <a:r>
              <a:rPr lang="en-GB" sz="1300" dirty="0" err="1"/>
              <a:t>Headteacher</a:t>
            </a:r>
            <a:r>
              <a:rPr lang="en-GB" sz="1300" dirty="0"/>
              <a:t> Sutton C of E (VC) Primary School  </a:t>
            </a:r>
            <a:br>
              <a:rPr lang="en-GB" sz="1300" dirty="0"/>
            </a:br>
            <a:r>
              <a:rPr lang="en-GB" sz="700" dirty="0"/>
              <a:t/>
            </a:r>
            <a:br>
              <a:rPr lang="en-GB" sz="700" dirty="0"/>
            </a:br>
            <a:r>
              <a:rPr lang="en-GB" sz="1300" dirty="0"/>
              <a:t>Responsible to: The Governing Body of Sutton C of E (VC) </a:t>
            </a:r>
            <a:br>
              <a:rPr lang="en-GB" sz="1300" dirty="0"/>
            </a:br>
            <a:r>
              <a:rPr lang="en-GB" sz="1300" dirty="0"/>
              <a:t>Primary School   </a:t>
            </a:r>
            <a:br>
              <a:rPr lang="en-GB" sz="1300" dirty="0"/>
            </a:br>
            <a:r>
              <a:rPr lang="en-GB" sz="700" dirty="0"/>
              <a:t/>
            </a:r>
            <a:br>
              <a:rPr lang="en-GB" sz="700" dirty="0"/>
            </a:br>
            <a:r>
              <a:rPr lang="en-GB" sz="1300" dirty="0"/>
              <a:t>Responsible for: All staff and pupils within the school </a:t>
            </a:r>
            <a:br>
              <a:rPr lang="en-GB" sz="1300" dirty="0"/>
            </a:br>
            <a:r>
              <a:rPr lang="en-GB" sz="1300" dirty="0"/>
              <a:t/>
            </a:r>
            <a:br>
              <a:rPr lang="en-GB" sz="1300" dirty="0"/>
            </a:br>
            <a:r>
              <a:rPr lang="en-GB" sz="1300" b="1" dirty="0">
                <a:solidFill>
                  <a:srgbClr val="000066"/>
                </a:solidFill>
              </a:rPr>
              <a:t>Purpose of the Job:</a:t>
            </a:r>
            <a:br>
              <a:rPr lang="en-GB" sz="1300" b="1" dirty="0">
                <a:solidFill>
                  <a:srgbClr val="000066"/>
                </a:solidFill>
              </a:rPr>
            </a:br>
            <a:r>
              <a:rPr lang="en-GB" sz="600" dirty="0"/>
              <a:t/>
            </a:r>
            <a:br>
              <a:rPr lang="en-GB" sz="600" dirty="0"/>
            </a:br>
            <a:r>
              <a:rPr lang="en-GB" sz="1300" dirty="0"/>
              <a:t>The </a:t>
            </a:r>
            <a:r>
              <a:rPr lang="en-GB" sz="1300" dirty="0" err="1"/>
              <a:t>Headteacher</a:t>
            </a:r>
            <a:r>
              <a:rPr lang="en-GB" sz="1300" dirty="0"/>
              <a:t> of Sutton Church of England (VC) Primary School will ensure that the school’s aims are implemented in accordance with the School Improvement Plan and other strategic plans and the policies of the Governing Body.  </a:t>
            </a:r>
            <a:br>
              <a:rPr lang="en-GB" sz="1300" dirty="0"/>
            </a:br>
            <a:r>
              <a:rPr lang="en-GB" sz="600" dirty="0"/>
              <a:t/>
            </a:r>
            <a:br>
              <a:rPr lang="en-GB" sz="600" dirty="0"/>
            </a:br>
            <a:r>
              <a:rPr lang="en-GB" sz="1300" dirty="0"/>
              <a:t>The </a:t>
            </a:r>
            <a:r>
              <a:rPr lang="en-GB" sz="1300" dirty="0" err="1"/>
              <a:t>Headteacher</a:t>
            </a:r>
            <a:r>
              <a:rPr lang="en-GB" sz="1300" dirty="0"/>
              <a:t> is required to monitor, evaluate and review the impact of policies, priorities and objectives for improvement and take timely and effective action that results in sustained development.  </a:t>
            </a:r>
            <a:br>
              <a:rPr lang="en-GB" sz="1300" dirty="0"/>
            </a:br>
            <a:r>
              <a:rPr lang="en-GB" sz="600" dirty="0"/>
              <a:t/>
            </a:r>
            <a:br>
              <a:rPr lang="en-GB" sz="600" dirty="0"/>
            </a:br>
            <a:r>
              <a:rPr lang="en-GB" sz="1300" dirty="0"/>
              <a:t>The </a:t>
            </a:r>
            <a:r>
              <a:rPr lang="en-GB" sz="1300" dirty="0" err="1"/>
              <a:t>Headteacher</a:t>
            </a:r>
            <a:r>
              <a:rPr lang="en-GB" sz="1300" dirty="0"/>
              <a:t> must provide leadership and management of the school and promote a secure foundation from which to achieve the highest possible standards in all areas of the work of the school. </a:t>
            </a:r>
            <a:br>
              <a:rPr lang="en-GB" sz="1300" dirty="0"/>
            </a:br>
            <a:r>
              <a:rPr lang="en-GB" sz="600" dirty="0"/>
              <a:t/>
            </a:r>
            <a:br>
              <a:rPr lang="en-GB" sz="600" dirty="0"/>
            </a:br>
            <a:r>
              <a:rPr lang="en-GB" sz="1300" dirty="0"/>
              <a:t>The </a:t>
            </a:r>
            <a:r>
              <a:rPr lang="en-GB" sz="1300" dirty="0" err="1"/>
              <a:t>Headteacher</a:t>
            </a:r>
            <a:r>
              <a:rPr lang="en-GB" sz="1300" dirty="0"/>
              <a:t> will carry out his/her professional duties in accordance with and subject to the National Conditions of Employment for </a:t>
            </a:r>
            <a:r>
              <a:rPr lang="en-GB" sz="1300" dirty="0" err="1"/>
              <a:t>Headteachers</a:t>
            </a:r>
            <a:r>
              <a:rPr lang="en-GB" sz="1300" dirty="0"/>
              <a:t> and relevant education and employment legislation.   </a:t>
            </a:r>
            <a:br>
              <a:rPr lang="en-GB" sz="1300" dirty="0"/>
            </a:br>
            <a:r>
              <a:rPr lang="en-GB" sz="600" dirty="0"/>
              <a:t/>
            </a:r>
            <a:br>
              <a:rPr lang="en-GB" sz="600" dirty="0"/>
            </a:br>
            <a:r>
              <a:rPr lang="en-GB" sz="1300" dirty="0"/>
              <a:t>The </a:t>
            </a:r>
            <a:r>
              <a:rPr lang="en-GB" sz="1300" dirty="0" err="1"/>
              <a:t>Headteacher</a:t>
            </a:r>
            <a:r>
              <a:rPr lang="en-GB" sz="1300" dirty="0"/>
              <a:t> will endeavour at all times to meet the Department for Education’s National Standards of Excellence for </a:t>
            </a:r>
            <a:r>
              <a:rPr lang="en-GB" sz="1300" dirty="0" err="1"/>
              <a:t>Headteachers</a:t>
            </a:r>
            <a:r>
              <a:rPr lang="en-GB" sz="1300" dirty="0"/>
              <a:t>, 2015.</a:t>
            </a:r>
            <a:br>
              <a:rPr lang="en-GB" sz="1300" dirty="0"/>
            </a:br>
            <a:r>
              <a:rPr lang="en-GB" sz="1300" dirty="0"/>
              <a:t/>
            </a:r>
            <a:br>
              <a:rPr lang="en-GB" sz="1300" dirty="0"/>
            </a:br>
            <a:r>
              <a:rPr lang="en-GB" sz="1300" b="1" dirty="0"/>
              <a:t>Core responsibilities</a:t>
            </a:r>
            <a:br>
              <a:rPr lang="en-GB" sz="1300" b="1" dirty="0"/>
            </a:br>
            <a:r>
              <a:rPr lang="en-GB" sz="700" dirty="0"/>
              <a:t/>
            </a:r>
            <a:br>
              <a:rPr lang="en-GB" sz="700" dirty="0"/>
            </a:br>
            <a:r>
              <a:rPr lang="en-GB" sz="1300" dirty="0"/>
              <a:t>1. To provide high-quality professional leadership and management for the school, securing high standards of achievement in all areas of school operation.  </a:t>
            </a:r>
            <a:br>
              <a:rPr lang="en-GB" sz="1300" dirty="0"/>
            </a:br>
            <a:r>
              <a:rPr lang="en-GB" sz="700" dirty="0"/>
              <a:t/>
            </a:r>
            <a:br>
              <a:rPr lang="en-GB" sz="700" dirty="0"/>
            </a:br>
            <a:r>
              <a:rPr lang="en-GB" sz="1300" dirty="0"/>
              <a:t>2. To manage teaching and learning as the school’s lead professional, such that personalised learning opportunities allow pupils to maximise progress and realise their full potential.  </a:t>
            </a:r>
            <a:br>
              <a:rPr lang="en-GB" sz="1300" dirty="0"/>
            </a:br>
            <a:r>
              <a:rPr lang="en-GB" sz="700" dirty="0"/>
              <a:t> </a:t>
            </a:r>
            <a:r>
              <a:rPr lang="en-GB" sz="1300" dirty="0"/>
              <a:t/>
            </a:r>
            <a:br>
              <a:rPr lang="en-GB" sz="1300" dirty="0"/>
            </a:br>
            <a:r>
              <a:rPr lang="en-GB" sz="1300" dirty="0"/>
              <a:t>3. To create a safe and productive learning environment which engages and fulfils children, stimulates and inspires staff and secures the support of parents, carers and the local community.  </a:t>
            </a:r>
            <a:br>
              <a:rPr lang="en-GB" sz="1300" dirty="0"/>
            </a:br>
            <a:r>
              <a:rPr lang="en-GB" sz="700" dirty="0"/>
              <a:t> </a:t>
            </a:r>
            <a:r>
              <a:rPr lang="en-GB" sz="1300" dirty="0"/>
              <a:t/>
            </a:r>
            <a:br>
              <a:rPr lang="en-GB" sz="1300" dirty="0"/>
            </a:br>
            <a:r>
              <a:rPr lang="en-GB" sz="1300" dirty="0"/>
              <a:t>4. To be accountable to the governing body and to work with governors to provide vision and strategic direction.  </a:t>
            </a:r>
            <a:br>
              <a:rPr lang="en-GB" sz="1300" dirty="0"/>
            </a:br>
            <a:r>
              <a:rPr lang="en-GB" sz="700" dirty="0"/>
              <a:t/>
            </a:r>
            <a:br>
              <a:rPr lang="en-GB" sz="700" dirty="0"/>
            </a:br>
            <a:r>
              <a:rPr lang="en-GB" sz="1300" dirty="0"/>
              <a:t>5. To evaluate methodically and analytically all aspects of school performance to:</a:t>
            </a:r>
            <a:br>
              <a:rPr lang="en-GB" sz="1300" dirty="0"/>
            </a:br>
            <a:r>
              <a:rPr lang="en-GB" sz="1300" dirty="0"/>
              <a:t>identify priorities for continuous improvement; raise standards; develop policies and practices; maximise use of resources.   </a:t>
            </a:r>
          </a:p>
        </p:txBody>
      </p:sp>
      <p:sp>
        <p:nvSpPr>
          <p:cNvPr id="5" name="Slide Number Placeholder 4"/>
          <p:cNvSpPr>
            <a:spLocks noGrp="1"/>
          </p:cNvSpPr>
          <p:nvPr>
            <p:ph type="sldNum" sz="quarter" idx="12"/>
          </p:nvPr>
        </p:nvSpPr>
        <p:spPr/>
        <p:txBody>
          <a:bodyPr/>
          <a:lstStyle/>
          <a:p>
            <a:r>
              <a:rPr lang="en-GB" dirty="0"/>
              <a:t>12</a:t>
            </a:r>
          </a:p>
        </p:txBody>
      </p:sp>
      <p:pic>
        <p:nvPicPr>
          <p:cNvPr id="4" name="Picture 3" descr="A person smiling at the camera&#10;&#10;Description automatically generated">
            <a:extLst>
              <a:ext uri="{FF2B5EF4-FFF2-40B4-BE49-F238E27FC236}">
                <a16:creationId xmlns:a16="http://schemas.microsoft.com/office/drawing/2014/main" xmlns="" id="{5CA2EBDC-ADF7-4CBA-958B-FBE64750E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120" y="467544"/>
            <a:ext cx="1563384" cy="2340000"/>
          </a:xfrm>
          <a:prstGeom prst="rect">
            <a:avLst/>
          </a:prstGeom>
        </p:spPr>
      </p:pic>
    </p:spTree>
    <p:extLst>
      <p:ext uri="{BB962C8B-B14F-4D97-AF65-F5344CB8AC3E}">
        <p14:creationId xmlns:p14="http://schemas.microsoft.com/office/powerpoint/2010/main" val="31689140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fontScale="90000"/>
          </a:bodyPr>
          <a:lstStyle/>
          <a:p>
            <a:pPr algn="l"/>
            <a:r>
              <a:rPr lang="en-GB" sz="2800" dirty="0">
                <a:solidFill>
                  <a:srgbClr val="000066"/>
                </a:solidFill>
              </a:rPr>
              <a:t>Job Description continued</a:t>
            </a:r>
            <a:r>
              <a:rPr lang="en-GB" sz="1400" dirty="0"/>
              <a:t/>
            </a:r>
            <a:br>
              <a:rPr lang="en-GB" sz="1400" dirty="0"/>
            </a:br>
            <a:r>
              <a:rPr lang="en-GB" sz="1300" dirty="0"/>
              <a:t/>
            </a:r>
            <a:br>
              <a:rPr lang="en-GB" sz="1300" dirty="0"/>
            </a:br>
            <a:r>
              <a:rPr lang="en-GB" sz="1300" b="1" dirty="0"/>
              <a:t>Core responsibilities continued</a:t>
            </a:r>
            <a:br>
              <a:rPr lang="en-GB" sz="1300" b="1" dirty="0"/>
            </a:br>
            <a:r>
              <a:rPr lang="en-GB" sz="600" dirty="0"/>
              <a:t> </a:t>
            </a:r>
            <a:r>
              <a:rPr lang="en-GB" sz="1300" dirty="0"/>
              <a:t/>
            </a:r>
            <a:br>
              <a:rPr lang="en-GB" sz="1300" dirty="0"/>
            </a:br>
            <a:r>
              <a:rPr lang="en-GB" sz="1300" dirty="0"/>
              <a:t>6. To secure the commitment of the wider community to the school by developing and maintaining excellent and effective partnerships with: St Andrew’s church; other schools within the WASP partnership; children’s agencies; local authority personnel; local community groups.   </a:t>
            </a:r>
            <a:br>
              <a:rPr lang="en-GB" sz="1300" dirty="0"/>
            </a:br>
            <a:r>
              <a:rPr lang="en-GB" sz="600" dirty="0"/>
              <a:t/>
            </a:r>
            <a:br>
              <a:rPr lang="en-GB" sz="600" dirty="0"/>
            </a:br>
            <a:r>
              <a:rPr lang="en-GB" sz="1300" dirty="0"/>
              <a:t>7.  To promote equality of opportunity, individuality, respecting diversity, eliminating unlawful discrimination and promoting Fundamental British values.</a:t>
            </a:r>
            <a:br>
              <a:rPr lang="en-GB" sz="1300" dirty="0"/>
            </a:br>
            <a:r>
              <a:rPr lang="en-GB" sz="700" dirty="0"/>
              <a:t/>
            </a:r>
            <a:br>
              <a:rPr lang="en-GB" sz="700" dirty="0"/>
            </a:br>
            <a:r>
              <a:rPr lang="en-GB" sz="1300" dirty="0"/>
              <a:t>8.  To lead and manage the school as a </a:t>
            </a:r>
            <a:r>
              <a:rPr lang="en-GB" sz="1300" i="1" dirty="0"/>
              <a:t>Church School </a:t>
            </a:r>
            <a:r>
              <a:rPr lang="en-GB" sz="1300" dirty="0"/>
              <a:t>effectively ensuring the promotion of Christian values and the distinctiveness that this entails.</a:t>
            </a:r>
            <a:br>
              <a:rPr lang="en-GB" sz="1300" dirty="0"/>
            </a:br>
            <a:r>
              <a:rPr lang="en-GB" sz="1300" dirty="0"/>
              <a:t/>
            </a:r>
            <a:br>
              <a:rPr lang="en-GB" sz="1300" dirty="0"/>
            </a:br>
            <a:r>
              <a:rPr lang="en-GB" sz="1300" b="1" dirty="0"/>
              <a:t>Further Description of Core Responsibilities   </a:t>
            </a:r>
            <a:br>
              <a:rPr lang="en-GB" sz="1300" b="1" dirty="0"/>
            </a:br>
            <a:r>
              <a:rPr lang="en-GB" sz="700" dirty="0"/>
              <a:t> </a:t>
            </a:r>
            <a:r>
              <a:rPr lang="en-GB" sz="1300" dirty="0"/>
              <a:t/>
            </a:r>
            <a:br>
              <a:rPr lang="en-GB" sz="1300" dirty="0"/>
            </a:br>
            <a:r>
              <a:rPr lang="en-GB" sz="1300" u="sng" dirty="0"/>
              <a:t>Shaping the Future  </a:t>
            </a:r>
            <a:br>
              <a:rPr lang="en-GB" sz="1300" u="sng" dirty="0"/>
            </a:br>
            <a:r>
              <a:rPr lang="en-GB" sz="700" dirty="0"/>
              <a:t/>
            </a:r>
            <a:br>
              <a:rPr lang="en-GB" sz="700" dirty="0"/>
            </a:br>
            <a:r>
              <a:rPr lang="en-GB" sz="1300" dirty="0"/>
              <a:t>The </a:t>
            </a:r>
            <a:r>
              <a:rPr lang="en-GB" sz="1300" dirty="0" err="1"/>
              <a:t>Headteacher</a:t>
            </a:r>
            <a:r>
              <a:rPr lang="en-GB" sz="1300" dirty="0"/>
              <a:t> will work with the Governing Body to create a shared vision and strategic plan which inspires and motivates pupils, staff and others in the school community. </a:t>
            </a:r>
            <a:br>
              <a:rPr lang="en-GB" sz="1300" dirty="0"/>
            </a:br>
            <a:r>
              <a:rPr lang="en-GB" sz="700" dirty="0"/>
              <a:t/>
            </a:r>
            <a:br>
              <a:rPr lang="en-GB" sz="700" dirty="0"/>
            </a:br>
            <a:r>
              <a:rPr lang="en-GB" sz="1300" dirty="0"/>
              <a:t>Specifically, the Headteacher will: </a:t>
            </a:r>
            <a:br>
              <a:rPr lang="en-GB" sz="1300" dirty="0"/>
            </a:br>
            <a:r>
              <a:rPr lang="en-GB" sz="1300" dirty="0"/>
              <a:t>- Have a strategic view of how to develop and improve the school</a:t>
            </a:r>
            <a:br>
              <a:rPr lang="en-GB" sz="1300" dirty="0"/>
            </a:br>
            <a:r>
              <a:rPr lang="en-GB" sz="1300" dirty="0"/>
              <a:t>- Develop and monitor the School Improvement Plan successfully</a:t>
            </a:r>
            <a:br>
              <a:rPr lang="en-GB" sz="1300" dirty="0"/>
            </a:br>
            <a:r>
              <a:rPr lang="en-GB" sz="1300" dirty="0"/>
              <a:t>- Inspire, challenge and motivate others to take forward the strategic plan </a:t>
            </a:r>
            <a:br>
              <a:rPr lang="en-GB" sz="1300" dirty="0"/>
            </a:br>
            <a:r>
              <a:rPr lang="en-GB" sz="1300" dirty="0"/>
              <a:t>- Support staff development by offering a range of opportunities for CPD</a:t>
            </a:r>
            <a:br>
              <a:rPr lang="en-GB" sz="1300" dirty="0"/>
            </a:br>
            <a:r>
              <a:rPr lang="en-GB" sz="1300" dirty="0"/>
              <a:t>- Develop and foster links to work positively with relevant agencies to promote the school and foster the wellbeing and achievement of pupils and staff </a:t>
            </a:r>
            <a:br>
              <a:rPr lang="en-GB" sz="1300" dirty="0"/>
            </a:br>
            <a:r>
              <a:rPr lang="en-GB" sz="1300" dirty="0"/>
              <a:t>- Advise the Governors on key educational changes that may affect the school.  </a:t>
            </a:r>
            <a:br>
              <a:rPr lang="en-GB" sz="1300" dirty="0"/>
            </a:br>
            <a:r>
              <a:rPr lang="en-GB" sz="1300" dirty="0"/>
              <a:t/>
            </a:r>
            <a:br>
              <a:rPr lang="en-GB" sz="1300" dirty="0"/>
            </a:br>
            <a:r>
              <a:rPr lang="en-GB" sz="1300" u="sng" dirty="0"/>
              <a:t>Learning and Teaching</a:t>
            </a:r>
            <a:br>
              <a:rPr lang="en-GB" sz="1300" u="sng" dirty="0"/>
            </a:br>
            <a:r>
              <a:rPr lang="en-GB" sz="700" dirty="0"/>
              <a:t/>
            </a:r>
            <a:br>
              <a:rPr lang="en-GB" sz="700" dirty="0"/>
            </a:br>
            <a:r>
              <a:rPr lang="en-GB" sz="1300" dirty="0"/>
              <a:t>The Headteacher will be responsible for ensuring high standards of teaching and learning to ensure that every child can reach their full potential including:</a:t>
            </a:r>
            <a:br>
              <a:rPr lang="en-GB" sz="1300" dirty="0"/>
            </a:br>
            <a:r>
              <a:rPr lang="en-GB" sz="1300" dirty="0"/>
              <a:t/>
            </a:r>
            <a:br>
              <a:rPr lang="en-GB" sz="1300" dirty="0"/>
            </a:br>
            <a:r>
              <a:rPr lang="en-GB" sz="1300" dirty="0"/>
              <a:t>- Demonstrating personal commitment and enthusiasm for the learning process, including teaching as necessary and appropriate, leading assemblies and providing a model of the standards expected of all staff within the school </a:t>
            </a:r>
            <a:br>
              <a:rPr lang="en-GB" sz="1300" dirty="0"/>
            </a:br>
            <a:r>
              <a:rPr lang="en-GB" sz="1300" dirty="0"/>
              <a:t>- Ensure a consistent and continuous school-wide focus on pupils’ achievement, using data and benchmarks to monitor progress and attainment in all children’s learning</a:t>
            </a:r>
            <a:br>
              <a:rPr lang="en-GB" sz="1300" dirty="0"/>
            </a:br>
            <a:r>
              <a:rPr lang="en-GB" sz="1300" dirty="0"/>
              <a:t>- Celebrate success in all aspects of school life and ensure that an atmosphere is created where every child can succeed and achieve through high quality and personalised learning experiences</a:t>
            </a:r>
            <a:br>
              <a:rPr lang="en-GB" sz="1300" dirty="0"/>
            </a:br>
            <a:r>
              <a:rPr lang="en-GB" sz="1300" dirty="0"/>
              <a:t>- Implement strategies which encourage high standards of behaviour, attendance and pupil welfare</a:t>
            </a:r>
            <a:br>
              <a:rPr lang="en-GB" sz="1300" dirty="0"/>
            </a:br>
            <a:r>
              <a:rPr lang="en-GB" sz="1300" dirty="0"/>
              <a:t>- Oversee the curriculum and foster outstanding working practices, encouraging debate and new learning amongst teaching and support staff.  </a:t>
            </a:r>
            <a:br>
              <a:rPr lang="en-GB" sz="1300" dirty="0"/>
            </a:br>
            <a:endParaRPr lang="en-GB" sz="1300" dirty="0"/>
          </a:p>
        </p:txBody>
      </p:sp>
      <p:sp>
        <p:nvSpPr>
          <p:cNvPr id="5" name="Slide Number Placeholder 4"/>
          <p:cNvSpPr>
            <a:spLocks noGrp="1"/>
          </p:cNvSpPr>
          <p:nvPr>
            <p:ph type="sldNum" sz="quarter" idx="12"/>
          </p:nvPr>
        </p:nvSpPr>
        <p:spPr/>
        <p:txBody>
          <a:bodyPr/>
          <a:lstStyle/>
          <a:p>
            <a:r>
              <a:rPr lang="en-GB" dirty="0"/>
              <a:t>13</a:t>
            </a:r>
          </a:p>
        </p:txBody>
      </p:sp>
    </p:spTree>
    <p:extLst>
      <p:ext uri="{BB962C8B-B14F-4D97-AF65-F5344CB8AC3E}">
        <p14:creationId xmlns:p14="http://schemas.microsoft.com/office/powerpoint/2010/main" val="18984703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fontScale="90000"/>
          </a:bodyPr>
          <a:lstStyle/>
          <a:p>
            <a:pPr algn="l"/>
            <a:r>
              <a:rPr lang="en-GB" sz="2700" dirty="0">
                <a:solidFill>
                  <a:srgbClr val="000066"/>
                </a:solidFill>
              </a:rPr>
              <a:t>Job Description continued</a:t>
            </a:r>
            <a:r>
              <a:rPr lang="en-GB" sz="1200" dirty="0"/>
              <a:t/>
            </a:r>
            <a:br>
              <a:rPr lang="en-GB" sz="1200" dirty="0"/>
            </a:br>
            <a:r>
              <a:rPr lang="en-GB" sz="1200" dirty="0"/>
              <a:t> </a:t>
            </a:r>
            <a:br>
              <a:rPr lang="en-GB" sz="1200" dirty="0"/>
            </a:br>
            <a:r>
              <a:rPr lang="en-GB" sz="1200" u="sng" dirty="0"/>
              <a:t>Leading and Managing Staff  </a:t>
            </a:r>
            <a:br>
              <a:rPr lang="en-GB" sz="1200" u="sng" dirty="0"/>
            </a:br>
            <a:r>
              <a:rPr lang="en-GB" sz="600" dirty="0"/>
              <a:t/>
            </a:r>
            <a:br>
              <a:rPr lang="en-GB" sz="600" dirty="0"/>
            </a:br>
            <a:r>
              <a:rPr lang="en-GB" sz="1200" dirty="0"/>
              <a:t>In order to develop effective relationships and communication which underpin a professional learning community, enabling everyone in the school to achieve, the </a:t>
            </a:r>
            <a:r>
              <a:rPr lang="en-GB" sz="1200" dirty="0" err="1"/>
              <a:t>Headteacher</a:t>
            </a:r>
            <a:r>
              <a:rPr lang="en-GB" sz="1200" dirty="0"/>
              <a:t> will:</a:t>
            </a:r>
            <a:br>
              <a:rPr lang="en-GB" sz="1200" dirty="0"/>
            </a:br>
            <a:r>
              <a:rPr lang="en-GB" sz="1200" dirty="0"/>
              <a:t>- Ensure that outstanding teaching is the primary objective for all classroom staff</a:t>
            </a:r>
            <a:br>
              <a:rPr lang="en-GB" sz="1200" dirty="0"/>
            </a:br>
            <a:r>
              <a:rPr lang="en-GB" sz="1200" dirty="0"/>
              <a:t>- Lead, motivate, support, challenge and develop staff so that they can reach their full potential  </a:t>
            </a:r>
            <a:br>
              <a:rPr lang="en-GB" sz="1200" dirty="0"/>
            </a:br>
            <a:r>
              <a:rPr lang="en-GB" sz="1200" dirty="0"/>
              <a:t>- Recruit, retain and deploy high quality staff appropriately to achieve the vision and goals of the school</a:t>
            </a:r>
            <a:br>
              <a:rPr lang="en-GB" sz="1200" dirty="0"/>
            </a:br>
            <a:r>
              <a:rPr lang="en-GB" sz="1200" dirty="0"/>
              <a:t>- Manage staff performance effectively</a:t>
            </a:r>
            <a:br>
              <a:rPr lang="en-GB" sz="1200" dirty="0"/>
            </a:br>
            <a:r>
              <a:rPr lang="en-GB" sz="1200" dirty="0"/>
              <a:t>- Ensure that all staff are engaged with the school’s strategic priorities, and the development of the school’s aims and objectives, through effective communication across the whole school community</a:t>
            </a:r>
            <a:br>
              <a:rPr lang="en-GB" sz="1200" dirty="0"/>
            </a:br>
            <a:r>
              <a:rPr lang="en-GB" sz="1200" dirty="0"/>
              <a:t>- Acknowledge the responsibilities and celebrate the achievement of individuals and teams.</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u="sng" dirty="0"/>
              <a:t>Managing the School, Staff and Resources</a:t>
            </a:r>
            <a:br>
              <a:rPr lang="en-GB" sz="1200" u="sng" dirty="0"/>
            </a:br>
            <a:r>
              <a:rPr lang="en-GB" sz="700" dirty="0"/>
              <a:t/>
            </a:r>
            <a:br>
              <a:rPr lang="en-GB" sz="700" dirty="0"/>
            </a:br>
            <a:r>
              <a:rPr lang="en-GB" sz="1200" dirty="0"/>
              <a:t>The Headteacher will provide effective organisation and management of the school including: </a:t>
            </a:r>
            <a:br>
              <a:rPr lang="en-GB" sz="1200" dirty="0"/>
            </a:br>
            <a:r>
              <a:rPr lang="en-GB" sz="1200" dirty="0"/>
              <a:t>- Ensuring that pupil safety is at the centre of all the school’s activities, particularly during the COVID-19 pandemic.</a:t>
            </a:r>
            <a:br>
              <a:rPr lang="en-GB" sz="1200" dirty="0"/>
            </a:br>
            <a:r>
              <a:rPr lang="en-GB" sz="1200" dirty="0"/>
              <a:t>- Assuming overall responsibilities for the day to day management of the school and efficient and appropriate delegation of duties</a:t>
            </a:r>
            <a:br>
              <a:rPr lang="en-GB" sz="1200" dirty="0"/>
            </a:br>
            <a:r>
              <a:rPr lang="en-GB" sz="1200" dirty="0"/>
              <a:t>- Prioritising, planning and organising themselves and others effectively and efficiently </a:t>
            </a:r>
            <a:br>
              <a:rPr lang="en-GB" sz="1200" dirty="0"/>
            </a:br>
            <a:r>
              <a:rPr lang="en-GB" sz="1200" dirty="0"/>
              <a:t>- Agreeing and setting appropriate priorities for expenditure with the Governing Body, allocating funds and monitoring the effective administration and control of school budgets so that the school secures its objectives </a:t>
            </a:r>
            <a:br>
              <a:rPr lang="en-GB" sz="1200" dirty="0"/>
            </a:br>
            <a:r>
              <a:rPr lang="en-GB" sz="1200" dirty="0"/>
              <a:t>- Deploying and managing the school’s financial and human resources efficiently and effectively to achieve the school’s educational goals and priorities</a:t>
            </a:r>
            <a:br>
              <a:rPr lang="en-GB" sz="1200" dirty="0"/>
            </a:br>
            <a:r>
              <a:rPr lang="en-GB" sz="1200" dirty="0"/>
              <a:t>- Ensuring school buildings and facilities meet the needs of pupils and staff, and are of the highest standard of cleanliness and repair, and compliant with health and safety regulations</a:t>
            </a:r>
            <a:br>
              <a:rPr lang="en-GB" sz="1200" dirty="0"/>
            </a:br>
            <a:r>
              <a:rPr lang="en-GB" sz="1200" dirty="0"/>
              <a:t>- Exploring and developing additional sources of funding.</a:t>
            </a:r>
            <a:endParaRPr lang="en-GB"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0244" b="737"/>
          <a:stretch/>
        </p:blipFill>
        <p:spPr>
          <a:xfrm>
            <a:off x="499775" y="3084747"/>
            <a:ext cx="5858449" cy="2695575"/>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r>
              <a:rPr lang="en-GB" dirty="0"/>
              <a:t>14</a:t>
            </a:r>
          </a:p>
        </p:txBody>
      </p:sp>
    </p:spTree>
    <p:extLst>
      <p:ext uri="{BB962C8B-B14F-4D97-AF65-F5344CB8AC3E}">
        <p14:creationId xmlns:p14="http://schemas.microsoft.com/office/powerpoint/2010/main" val="424844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a:bodyPr>
          <a:lstStyle/>
          <a:p>
            <a:pPr algn="l"/>
            <a:r>
              <a:rPr lang="en-GB" sz="2400" dirty="0">
                <a:solidFill>
                  <a:srgbClr val="000066"/>
                </a:solidFill>
              </a:rPr>
              <a:t>Job Description continued</a:t>
            </a:r>
            <a:r>
              <a:rPr lang="en-GB" sz="1200" dirty="0"/>
              <a:t/>
            </a:r>
            <a:br>
              <a:rPr lang="en-GB" sz="1200" dirty="0"/>
            </a:br>
            <a:r>
              <a:rPr lang="en-GB" sz="1200" dirty="0"/>
              <a:t/>
            </a:r>
            <a:br>
              <a:rPr lang="en-GB" sz="1200" dirty="0"/>
            </a:br>
            <a:r>
              <a:rPr lang="en-GB" sz="1200" u="sng" dirty="0"/>
              <a:t>Stakeholders and the Local Community </a:t>
            </a:r>
            <a:r>
              <a:rPr lang="en-GB" sz="1200" dirty="0"/>
              <a:t/>
            </a:r>
            <a:br>
              <a:rPr lang="en-GB" sz="1200" dirty="0"/>
            </a:br>
            <a:r>
              <a:rPr lang="en-GB" sz="700" dirty="0"/>
              <a:t/>
            </a:r>
            <a:br>
              <a:rPr lang="en-GB" sz="700" dirty="0"/>
            </a:br>
            <a:r>
              <a:rPr lang="en-GB" sz="1200" dirty="0"/>
              <a:t>The </a:t>
            </a:r>
            <a:r>
              <a:rPr lang="en-GB" sz="1200" dirty="0" err="1"/>
              <a:t>Headteacher</a:t>
            </a:r>
            <a:r>
              <a:rPr lang="en-GB" sz="1200" dirty="0"/>
              <a:t> will engage with the local and wider community including: </a:t>
            </a:r>
            <a:br>
              <a:rPr lang="en-GB" sz="1200" dirty="0"/>
            </a:br>
            <a:r>
              <a:rPr lang="en-GB" sz="1200" dirty="0"/>
              <a:t>- Promoting and developing the school’s reputation and acting as an ambassador for the school in a manner which upholds its values and ethos </a:t>
            </a:r>
            <a:br>
              <a:rPr lang="en-GB" sz="1200" dirty="0"/>
            </a:br>
            <a:r>
              <a:rPr lang="en-GB" sz="1200" dirty="0"/>
              <a:t>- Securing the commitment of parents, carers and the wider community in the vision and development of the school to enhance the education of all pupils</a:t>
            </a:r>
            <a:br>
              <a:rPr lang="en-GB" sz="1200" dirty="0"/>
            </a:br>
            <a:r>
              <a:rPr lang="en-GB" sz="1200" dirty="0"/>
              <a:t>- Contributing to the development of education by sharing good practice, contributing to new initiatives, utilising current research and working in partnership with WASP</a:t>
            </a:r>
            <a:br>
              <a:rPr lang="en-GB" sz="1200" dirty="0"/>
            </a:br>
            <a:r>
              <a:rPr lang="en-GB" sz="1200" dirty="0"/>
              <a:t>- Continuing to build relationships with St Andrew’s church, the Diocese of Ely and the local community to enhance the learning opportunities for the school. </a:t>
            </a:r>
            <a:br>
              <a:rPr lang="en-GB" sz="1200" dirty="0"/>
            </a:br>
            <a:r>
              <a:rPr lang="en-GB" sz="1200" dirty="0"/>
              <a:t/>
            </a:r>
            <a:br>
              <a:rPr lang="en-GB" sz="1200" dirty="0"/>
            </a:br>
            <a:r>
              <a:rPr lang="en-GB" sz="1200" u="sng" dirty="0"/>
              <a:t>Accountability and Governance </a:t>
            </a:r>
            <a:r>
              <a:rPr lang="en-GB" sz="1200" dirty="0"/>
              <a:t/>
            </a:r>
            <a:br>
              <a:rPr lang="en-GB" sz="1200" dirty="0"/>
            </a:br>
            <a:r>
              <a:rPr lang="en-GB" sz="700" dirty="0"/>
              <a:t/>
            </a:r>
            <a:br>
              <a:rPr lang="en-GB" sz="700" dirty="0"/>
            </a:br>
            <a:r>
              <a:rPr lang="en-GB" sz="1200" dirty="0"/>
              <a:t>The </a:t>
            </a:r>
            <a:r>
              <a:rPr lang="en-GB" sz="1200" dirty="0" err="1"/>
              <a:t>Headteacher</a:t>
            </a:r>
            <a:r>
              <a:rPr lang="en-GB" sz="1200" dirty="0"/>
              <a:t> will be legally and contractually accountable for the school, its environment and all its work, </a:t>
            </a:r>
            <a:r>
              <a:rPr lang="en-GB" sz="1200" dirty="0" smtClean="0"/>
              <a:t>and will:</a:t>
            </a:r>
            <a:r>
              <a:rPr lang="en-GB" sz="1200" dirty="0"/>
              <a:t/>
            </a:r>
            <a:br>
              <a:rPr lang="en-GB" sz="1200" dirty="0"/>
            </a:br>
            <a:r>
              <a:rPr lang="en-GB" sz="1200" dirty="0"/>
              <a:t>- </a:t>
            </a:r>
            <a:r>
              <a:rPr lang="en-GB" sz="1200" dirty="0" smtClean="0"/>
              <a:t>Present </a:t>
            </a:r>
            <a:r>
              <a:rPr lang="en-GB" sz="1200" dirty="0"/>
              <a:t>a coherent and accurate account of the school’s performance in a form appropriate to a range of audiences, including the school governors, parents, the local authority, the local community and OFSTED </a:t>
            </a:r>
            <a:br>
              <a:rPr lang="en-GB" sz="1200" dirty="0"/>
            </a:br>
            <a:r>
              <a:rPr lang="en-GB" sz="1200" dirty="0"/>
              <a:t>- Work with the Governing Body to plan for future needs and the further development of the school </a:t>
            </a:r>
            <a:br>
              <a:rPr lang="en-GB" sz="1200" dirty="0"/>
            </a:br>
            <a:r>
              <a:rPr lang="en-GB" sz="1200" dirty="0"/>
              <a:t>- Ensure that all legal requirements, including Safeguarding, Child Protection and Health and Safety are fulfilled with effective systems in place</a:t>
            </a:r>
            <a:br>
              <a:rPr lang="en-GB" sz="1200" dirty="0"/>
            </a:br>
            <a:r>
              <a:rPr lang="en-GB" sz="1200" dirty="0"/>
              <a:t>- </a:t>
            </a:r>
            <a:r>
              <a:rPr lang="en-GB" sz="1200" dirty="0" smtClean="0"/>
              <a:t>Translate </a:t>
            </a:r>
            <a:r>
              <a:rPr lang="en-GB" sz="1200" dirty="0"/>
              <a:t>the vision into a plan with agreed, prioritised objectives and operational plans which will promote and sustain school improvement within an agreed timeframe, measuring and reporting on the school’s success in meeting the action points of such plans</a:t>
            </a:r>
            <a:br>
              <a:rPr lang="en-GB" sz="1200" dirty="0"/>
            </a:br>
            <a:r>
              <a:rPr lang="en-GB" sz="1200" dirty="0"/>
              <a:t>- </a:t>
            </a:r>
            <a:r>
              <a:rPr lang="en-GB" sz="1200" dirty="0" smtClean="0"/>
              <a:t>Encourage </a:t>
            </a:r>
            <a:r>
              <a:rPr lang="en-GB" sz="1200" dirty="0"/>
              <a:t>a school ethos which enables everyone to work together, share knowledge and understanding, celebrate success, and accept responsibility for outcomes.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endParaRPr lang="en-GB" dirty="0"/>
          </a:p>
        </p:txBody>
      </p:sp>
      <p:sp>
        <p:nvSpPr>
          <p:cNvPr id="4" name="Slide Number Placeholder 3"/>
          <p:cNvSpPr>
            <a:spLocks noGrp="1"/>
          </p:cNvSpPr>
          <p:nvPr>
            <p:ph type="sldNum" sz="quarter" idx="12"/>
          </p:nvPr>
        </p:nvSpPr>
        <p:spPr/>
        <p:txBody>
          <a:bodyPr/>
          <a:lstStyle/>
          <a:p>
            <a:r>
              <a:rPr lang="en-GB" dirty="0"/>
              <a:t>15</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3268" y="6300192"/>
            <a:ext cx="2971317" cy="2337416"/>
          </a:xfrm>
          <a:prstGeom prst="rect">
            <a:avLst/>
          </a:prstGeom>
          <a:ln>
            <a:noFill/>
          </a:ln>
          <a:effectLst>
            <a:softEdge rad="112500"/>
          </a:effectLst>
        </p:spPr>
      </p:pic>
      <p:pic>
        <p:nvPicPr>
          <p:cNvPr id="6" name="Picture 5" descr="A group of people in a room&#10;&#10;Description automatically generated">
            <a:extLst>
              <a:ext uri="{FF2B5EF4-FFF2-40B4-BE49-F238E27FC236}">
                <a16:creationId xmlns:a16="http://schemas.microsoft.com/office/drawing/2014/main" xmlns="" id="{335E54FB-958E-4093-B069-D4A406942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74" y="6301208"/>
            <a:ext cx="2971317" cy="2336400"/>
          </a:xfrm>
          <a:prstGeom prst="rect">
            <a:avLst/>
          </a:prstGeom>
        </p:spPr>
      </p:pic>
    </p:spTree>
    <p:extLst>
      <p:ext uri="{BB962C8B-B14F-4D97-AF65-F5344CB8AC3E}">
        <p14:creationId xmlns:p14="http://schemas.microsoft.com/office/powerpoint/2010/main" val="1637717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a:bodyPr>
          <a:lstStyle/>
          <a:p>
            <a:pPr algn="l"/>
            <a:r>
              <a:rPr lang="en-GB" sz="2400" dirty="0">
                <a:solidFill>
                  <a:srgbClr val="000066"/>
                </a:solidFill>
              </a:rPr>
              <a:t>Person Specification</a:t>
            </a:r>
            <a:r>
              <a:rPr lang="en-GB" sz="1200" dirty="0"/>
              <a:t/>
            </a:r>
            <a:br>
              <a:rPr lang="en-GB" sz="1200" dirty="0"/>
            </a:br>
            <a:r>
              <a:rPr lang="en-GB" sz="600" dirty="0"/>
              <a:t/>
            </a:r>
            <a:br>
              <a:rPr lang="en-GB" sz="600" dirty="0"/>
            </a:br>
            <a:r>
              <a:rPr lang="en-GB" sz="1200" dirty="0"/>
              <a:t>Please address the </a:t>
            </a:r>
            <a:r>
              <a:rPr lang="en-GB" sz="1200" b="1" dirty="0"/>
              <a:t>person specification </a:t>
            </a:r>
            <a:r>
              <a:rPr lang="en-GB" sz="1200" dirty="0"/>
              <a:t>when completing your application, stating how you fulfil the criteria below, describing the impact that has resulted from your work to date in current and previous relevant posts.  You do not need to repeat information that is on the application form in your supporting statement.  </a:t>
            </a:r>
            <a:br>
              <a:rPr lang="en-GB" sz="1200" dirty="0"/>
            </a:br>
            <a:r>
              <a:rPr lang="en-GB" sz="600" dirty="0"/>
              <a:t/>
            </a:r>
            <a:br>
              <a:rPr lang="en-GB" sz="600" dirty="0"/>
            </a:br>
            <a:r>
              <a:rPr lang="en-GB" sz="1200" dirty="0"/>
              <a:t>We are seeking to appoint a head with vision, strong skills of leadership with an emphasis on team development and the highest standards of integrity and commitment. The successful candidate will be fully in tune with the ethos of a Church of England (VC) school serving the village community, that strives to offer a broad and exciting curriculum. He or she must care passionately about the education in the widest sense of pupils of all ages, and the welfare and development of staff.</a:t>
            </a:r>
            <a:br>
              <a:rPr lang="en-GB" sz="1200" dirty="0"/>
            </a:br>
            <a:r>
              <a:rPr lang="en-GB" sz="600" dirty="0"/>
              <a:t/>
            </a:r>
            <a:br>
              <a:rPr lang="en-GB" sz="600" dirty="0"/>
            </a:br>
            <a:r>
              <a:rPr lang="en-GB" sz="1200" dirty="0"/>
              <a:t>In the table below, we describe how we will evaluate items - via either: </a:t>
            </a:r>
            <a:br>
              <a:rPr lang="en-GB" sz="1200" dirty="0"/>
            </a:br>
            <a:r>
              <a:rPr lang="en-GB" sz="1200" dirty="0"/>
              <a:t>AF: application form; or,  </a:t>
            </a:r>
            <a:br>
              <a:rPr lang="en-GB" sz="1200" dirty="0"/>
            </a:br>
            <a:r>
              <a:rPr lang="en-GB" sz="1200" dirty="0"/>
              <a:t>I: Assessment Tasks and Interview.</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600" dirty="0"/>
              <a:t/>
            </a:r>
            <a:br>
              <a:rPr lang="en-GB" sz="600" dirty="0"/>
            </a:br>
            <a:r>
              <a:rPr lang="en-GB" sz="1200" dirty="0"/>
              <a:t/>
            </a:r>
            <a:br>
              <a:rPr lang="en-GB" sz="1200" dirty="0"/>
            </a:br>
            <a:r>
              <a:rPr lang="en-GB" sz="1200" dirty="0"/>
              <a:t/>
            </a:r>
            <a:br>
              <a:rPr lang="en-GB" sz="1200"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sp>
        <p:nvSpPr>
          <p:cNvPr id="4" name="Slide Number Placeholder 3"/>
          <p:cNvSpPr>
            <a:spLocks noGrp="1"/>
          </p:cNvSpPr>
          <p:nvPr>
            <p:ph type="sldNum" sz="quarter" idx="12"/>
          </p:nvPr>
        </p:nvSpPr>
        <p:spPr/>
        <p:txBody>
          <a:bodyPr/>
          <a:lstStyle/>
          <a:p>
            <a:r>
              <a:rPr lang="en-GB" dirty="0"/>
              <a:t>16</a:t>
            </a:r>
          </a:p>
        </p:txBody>
      </p:sp>
      <p:graphicFrame>
        <p:nvGraphicFramePr>
          <p:cNvPr id="3" name="Table 2">
            <a:extLst>
              <a:ext uri="{FF2B5EF4-FFF2-40B4-BE49-F238E27FC236}">
                <a16:creationId xmlns:a16="http://schemas.microsoft.com/office/drawing/2014/main" xmlns="" id="{C565C186-8B8B-4438-B6A0-A83A9796AA65}"/>
              </a:ext>
            </a:extLst>
          </p:cNvPr>
          <p:cNvGraphicFramePr>
            <a:graphicFrameLocks noGrp="1"/>
          </p:cNvGraphicFramePr>
          <p:nvPr>
            <p:extLst>
              <p:ext uri="{D42A27DB-BD31-4B8C-83A1-F6EECF244321}">
                <p14:modId xmlns:p14="http://schemas.microsoft.com/office/powerpoint/2010/main" val="3547804926"/>
              </p:ext>
            </p:extLst>
          </p:nvPr>
        </p:nvGraphicFramePr>
        <p:xfrm>
          <a:off x="452437" y="3765974"/>
          <a:ext cx="5953125" cy="4876800"/>
        </p:xfrm>
        <a:graphic>
          <a:graphicData uri="http://schemas.openxmlformats.org/drawingml/2006/table">
            <a:tbl>
              <a:tblPr bandRow="1">
                <a:tableStyleId>{5C22544A-7EE6-4342-B048-85BDC9FD1C3A}</a:tableStyleId>
              </a:tblPr>
              <a:tblGrid>
                <a:gridCol w="3312303">
                  <a:extLst>
                    <a:ext uri="{9D8B030D-6E8A-4147-A177-3AD203B41FA5}">
                      <a16:colId xmlns:a16="http://schemas.microsoft.com/office/drawing/2014/main" xmlns="" val="3206279652"/>
                    </a:ext>
                  </a:extLst>
                </a:gridCol>
                <a:gridCol w="796630">
                  <a:extLst>
                    <a:ext uri="{9D8B030D-6E8A-4147-A177-3AD203B41FA5}">
                      <a16:colId xmlns:a16="http://schemas.microsoft.com/office/drawing/2014/main" xmlns="" val="3550259060"/>
                    </a:ext>
                  </a:extLst>
                </a:gridCol>
                <a:gridCol w="791548">
                  <a:extLst>
                    <a:ext uri="{9D8B030D-6E8A-4147-A177-3AD203B41FA5}">
                      <a16:colId xmlns:a16="http://schemas.microsoft.com/office/drawing/2014/main" xmlns="" val="2975337113"/>
                    </a:ext>
                  </a:extLst>
                </a:gridCol>
                <a:gridCol w="1052644">
                  <a:extLst>
                    <a:ext uri="{9D8B030D-6E8A-4147-A177-3AD203B41FA5}">
                      <a16:colId xmlns:a16="http://schemas.microsoft.com/office/drawing/2014/main" xmlns="" val="3511248584"/>
                    </a:ext>
                  </a:extLst>
                </a:gridCol>
              </a:tblGrid>
              <a:tr h="0">
                <a:tc>
                  <a:txBody>
                    <a:bodyPr/>
                    <a:lstStyle/>
                    <a:p>
                      <a:pPr>
                        <a:spcAft>
                          <a:spcPts val="0"/>
                        </a:spcAft>
                      </a:pPr>
                      <a:r>
                        <a:rPr lang="en-US" sz="1100" dirty="0">
                          <a:effectLst/>
                        </a:rPr>
                        <a:t> </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effectLst/>
                        </a:rPr>
                        <a:t>Essential</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effectLst/>
                        </a:rPr>
                        <a:t>Desirable</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effectLst/>
                        </a:rPr>
                        <a:t>Evaluated via</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2601227"/>
                  </a:ext>
                </a:extLst>
              </a:tr>
              <a:tr h="0">
                <a:tc>
                  <a:txBody>
                    <a:bodyPr/>
                    <a:lstStyle/>
                    <a:p>
                      <a:pPr marR="1771015">
                        <a:spcAft>
                          <a:spcPts val="0"/>
                        </a:spcAft>
                      </a:pPr>
                      <a:r>
                        <a:rPr lang="en-US" sz="1100" dirty="0">
                          <a:effectLst/>
                        </a:rPr>
                        <a:t>QUALIFICATIONS</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Aft>
                          <a:spcPts val="0"/>
                        </a:spcAft>
                      </a:pPr>
                      <a:r>
                        <a:rPr lang="en-US" sz="1100" dirty="0">
                          <a:effectLst/>
                        </a:rPr>
                        <a:t> </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Aft>
                          <a:spcPts val="0"/>
                        </a:spcAft>
                      </a:pPr>
                      <a:r>
                        <a:rPr lang="en-US" sz="1100" dirty="0">
                          <a:effectLst/>
                        </a:rPr>
                        <a:t> </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US" sz="1100" dirty="0">
                          <a:effectLst/>
                        </a:rPr>
                        <a:t> </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983611846"/>
                  </a:ext>
                </a:extLst>
              </a:tr>
              <a:tr h="342900">
                <a:tc>
                  <a:txBody>
                    <a:bodyPr/>
                    <a:lstStyle/>
                    <a:p>
                      <a:pPr marR="291465">
                        <a:spcAft>
                          <a:spcPts val="0"/>
                        </a:spcAft>
                      </a:pPr>
                      <a:r>
                        <a:rPr lang="en-US" sz="1100" dirty="0">
                          <a:effectLst/>
                        </a:rPr>
                        <a:t>Qualified Teacher Status</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a:effectLst/>
                        </a:rPr>
                        <a:t>*</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a:effectLst/>
                        </a:rPr>
                        <a:t> </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100">
                          <a:effectLst/>
                        </a:rPr>
                        <a:t>AF</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68819886"/>
                  </a:ext>
                </a:extLst>
              </a:tr>
              <a:tr h="342900">
                <a:tc>
                  <a:txBody>
                    <a:bodyPr/>
                    <a:lstStyle/>
                    <a:p>
                      <a:pPr>
                        <a:spcAft>
                          <a:spcPts val="0"/>
                        </a:spcAft>
                        <a:tabLst>
                          <a:tab pos="4419600" algn="l"/>
                        </a:tabLst>
                      </a:pPr>
                      <a:r>
                        <a:rPr lang="en-US" sz="1100" dirty="0">
                          <a:effectLst/>
                        </a:rPr>
                        <a:t>Degree or equivalent </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98557334"/>
                  </a:ext>
                </a:extLst>
              </a:tr>
              <a:tr h="0">
                <a:tc>
                  <a:txBody>
                    <a:bodyPr/>
                    <a:lstStyle/>
                    <a:p>
                      <a:pPr>
                        <a:spcAft>
                          <a:spcPts val="0"/>
                        </a:spcAft>
                        <a:tabLst>
                          <a:tab pos="4419600" algn="l"/>
                        </a:tabLst>
                      </a:pPr>
                      <a:r>
                        <a:rPr lang="en-US" sz="1100" dirty="0">
                          <a:effectLst/>
                        </a:rPr>
                        <a:t>National Professional Qualification for Headship (NPQH)</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62327426"/>
                  </a:ext>
                </a:extLst>
              </a:tr>
              <a:tr h="0">
                <a:tc>
                  <a:txBody>
                    <a:bodyPr/>
                    <a:lstStyle/>
                    <a:p>
                      <a:pPr>
                        <a:spcAft>
                          <a:spcPts val="0"/>
                        </a:spcAft>
                        <a:tabLst>
                          <a:tab pos="4419600" algn="l"/>
                        </a:tabLst>
                      </a:pPr>
                      <a:r>
                        <a:rPr lang="en-US" sz="1100" dirty="0">
                          <a:effectLst/>
                        </a:rPr>
                        <a:t>Accredited school leadership and management training</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66479983"/>
                  </a:ext>
                </a:extLst>
              </a:tr>
              <a:tr h="0">
                <a:tc>
                  <a:txBody>
                    <a:bodyPr/>
                    <a:lstStyle/>
                    <a:p>
                      <a:pPr>
                        <a:spcAft>
                          <a:spcPts val="0"/>
                        </a:spcAft>
                        <a:tabLst>
                          <a:tab pos="4419600" algn="l"/>
                        </a:tabLst>
                      </a:pPr>
                      <a:r>
                        <a:rPr lang="en-US" sz="1100" dirty="0">
                          <a:effectLst/>
                        </a:rPr>
                        <a:t>Designated Safeguarding Lead</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311180"/>
                  </a:ext>
                </a:extLst>
              </a:tr>
              <a:tr h="0">
                <a:tc>
                  <a:txBody>
                    <a:bodyPr/>
                    <a:lstStyle/>
                    <a:p>
                      <a:pPr>
                        <a:spcAft>
                          <a:spcPts val="0"/>
                        </a:spcAft>
                        <a:tabLst>
                          <a:tab pos="4419600" algn="l"/>
                        </a:tabLst>
                      </a:pPr>
                      <a:r>
                        <a:rPr lang="en-US" sz="1100" dirty="0">
                          <a:effectLst/>
                        </a:rPr>
                        <a:t>EXPERIENCE</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tabLst>
                          <a:tab pos="4419600" algn="l"/>
                        </a:tabLst>
                      </a:pPr>
                      <a:r>
                        <a:rPr lang="en-US" sz="1100" dirty="0">
                          <a:effectLst/>
                        </a:rPr>
                        <a:t> </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tabLst>
                          <a:tab pos="4419600" algn="l"/>
                        </a:tabLst>
                      </a:pPr>
                      <a:r>
                        <a:rPr lang="en-US" sz="1100" dirty="0">
                          <a:effectLst/>
                        </a:rPr>
                        <a:t> </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tabLst>
                          <a:tab pos="4419600" algn="l"/>
                        </a:tabLst>
                      </a:pPr>
                      <a:r>
                        <a:rPr lang="en-US" sz="1100" dirty="0">
                          <a:effectLst/>
                        </a:rPr>
                        <a:t> </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584545455"/>
                  </a:ext>
                </a:extLst>
              </a:tr>
              <a:tr h="0">
                <a:tc>
                  <a:txBody>
                    <a:bodyPr/>
                    <a:lstStyle/>
                    <a:p>
                      <a:pPr>
                        <a:spcAft>
                          <a:spcPts val="0"/>
                        </a:spcAft>
                      </a:pPr>
                      <a:r>
                        <a:rPr lang="en-US" sz="1100" dirty="0">
                          <a:effectLst/>
                        </a:rPr>
                        <a:t>Record of successful class teaching with at least 5 years’ experience in a primary school setting</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59656175"/>
                  </a:ext>
                </a:extLst>
              </a:tr>
              <a:tr h="0">
                <a:tc>
                  <a:txBody>
                    <a:bodyPr/>
                    <a:lstStyle/>
                    <a:p>
                      <a:pPr>
                        <a:spcAft>
                          <a:spcPts val="0"/>
                        </a:spcAft>
                      </a:pPr>
                      <a:r>
                        <a:rPr lang="en-US" sz="1100" dirty="0">
                          <a:effectLst/>
                        </a:rPr>
                        <a:t>Current experience as an effective Headteacher, interim Headteacher, Deputy Head or in a </a:t>
                      </a:r>
                      <a:r>
                        <a:rPr lang="en-US" sz="1100" dirty="0" smtClean="0">
                          <a:effectLst/>
                        </a:rPr>
                        <a:t>leadership role</a:t>
                      </a:r>
                      <a:r>
                        <a:rPr lang="en-US" sz="1100" baseline="0" dirty="0" smtClean="0">
                          <a:effectLst/>
                        </a:rPr>
                        <a:t> where the school is</a:t>
                      </a:r>
                      <a:r>
                        <a:rPr lang="en-US" sz="1100" dirty="0" smtClean="0">
                          <a:effectLst/>
                        </a:rPr>
                        <a:t> </a:t>
                      </a:r>
                      <a:r>
                        <a:rPr lang="en-US" sz="1100" dirty="0">
                          <a:effectLst/>
                        </a:rPr>
                        <a:t>rated Good or above</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82838166"/>
                  </a:ext>
                </a:extLst>
              </a:tr>
              <a:tr h="0">
                <a:tc>
                  <a:txBody>
                    <a:bodyPr/>
                    <a:lstStyle/>
                    <a:p>
                      <a:pPr>
                        <a:spcAft>
                          <a:spcPts val="0"/>
                        </a:spcAft>
                      </a:pPr>
                      <a:r>
                        <a:rPr lang="en-US" sz="1100" dirty="0">
                          <a:effectLst/>
                        </a:rPr>
                        <a:t>Proven leadership skills, including leading strategic development</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42949840"/>
                  </a:ext>
                </a:extLst>
              </a:tr>
              <a:tr h="0">
                <a:tc>
                  <a:txBody>
                    <a:bodyPr/>
                    <a:lstStyle/>
                    <a:p>
                      <a:pPr>
                        <a:spcAft>
                          <a:spcPts val="0"/>
                        </a:spcAft>
                      </a:pPr>
                      <a:r>
                        <a:rPr lang="en-US" sz="1100" dirty="0">
                          <a:effectLst/>
                        </a:rPr>
                        <a:t>Evidence of building positive working relationships with staff, parents, governors and others</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93546433"/>
                  </a:ext>
                </a:extLst>
              </a:tr>
              <a:tr h="0">
                <a:tc>
                  <a:txBody>
                    <a:bodyPr/>
                    <a:lstStyle/>
                    <a:p>
                      <a:pPr>
                        <a:spcAft>
                          <a:spcPts val="0"/>
                        </a:spcAft>
                      </a:pPr>
                      <a:r>
                        <a:rPr lang="en-US" sz="1100" dirty="0">
                          <a:effectLst/>
                        </a:rPr>
                        <a:t>Experience of recruiting and retaining outstanding staff, with an understanding of HR issues and processes</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997303"/>
                  </a:ext>
                </a:extLst>
              </a:tr>
              <a:tr h="0">
                <a:tc>
                  <a:txBody>
                    <a:bodyPr/>
                    <a:lstStyle/>
                    <a:p>
                      <a:pPr>
                        <a:spcAft>
                          <a:spcPts val="0"/>
                        </a:spcAft>
                      </a:pPr>
                      <a:r>
                        <a:rPr lang="en-US" sz="1100" dirty="0">
                          <a:effectLst/>
                        </a:rPr>
                        <a:t>Experience of managing change effectively</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23973589"/>
                  </a:ext>
                </a:extLst>
              </a:tr>
              <a:tr h="0">
                <a:tc>
                  <a:txBody>
                    <a:bodyPr/>
                    <a:lstStyle/>
                    <a:p>
                      <a:pPr>
                        <a:spcAft>
                          <a:spcPts val="0"/>
                        </a:spcAft>
                      </a:pPr>
                      <a:r>
                        <a:rPr lang="en-US" sz="1100">
                          <a:effectLst/>
                        </a:rPr>
                        <a:t>Evidence of a strong track record of implementing and managing the delivery of sustained improvement in curriculum and pupil achievement, using relevant data</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 </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59285779"/>
                  </a:ext>
                </a:extLst>
              </a:tr>
              <a:tr h="0">
                <a:tc>
                  <a:txBody>
                    <a:bodyPr/>
                    <a:lstStyle/>
                    <a:p>
                      <a:pPr>
                        <a:spcAft>
                          <a:spcPts val="0"/>
                        </a:spcAft>
                      </a:pPr>
                      <a:r>
                        <a:rPr lang="en-US" sz="1100">
                          <a:effectLst/>
                        </a:rPr>
                        <a:t>Evidence of engaging with parents so they understand their child’s attainment and what they can contribute to help their child succeed </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t>
                      </a:r>
                      <a:endParaRPr lang="en-GB" sz="120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 </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AF/I</a:t>
                      </a:r>
                      <a:endParaRPr lang="en-GB" sz="1200" dirty="0">
                        <a:solidFill>
                          <a:srgbClr val="000000"/>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17699227"/>
                  </a:ext>
                </a:extLst>
              </a:tr>
            </a:tbl>
          </a:graphicData>
        </a:graphic>
      </p:graphicFrame>
    </p:spTree>
    <p:extLst>
      <p:ext uri="{BB962C8B-B14F-4D97-AF65-F5344CB8AC3E}">
        <p14:creationId xmlns:p14="http://schemas.microsoft.com/office/powerpoint/2010/main" val="1065258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fontScale="90000"/>
          </a:bodyPr>
          <a:lstStyle/>
          <a:p>
            <a:pPr algn="l"/>
            <a:r>
              <a:rPr lang="en-GB" sz="2400" dirty="0">
                <a:solidFill>
                  <a:srgbClr val="000066"/>
                </a:solidFill>
              </a:rPr>
              <a:t/>
            </a:r>
            <a:br>
              <a:rPr lang="en-GB" sz="2400" dirty="0">
                <a:solidFill>
                  <a:srgbClr val="000066"/>
                </a:solidFill>
              </a:rPr>
            </a:br>
            <a:r>
              <a:rPr lang="en-GB" sz="2400" dirty="0">
                <a:solidFill>
                  <a:srgbClr val="000066"/>
                </a:solidFill>
              </a:rPr>
              <a:t/>
            </a:r>
            <a:br>
              <a:rPr lang="en-GB" sz="2400" dirty="0">
                <a:solidFill>
                  <a:srgbClr val="000066"/>
                </a:solidFill>
              </a:rPr>
            </a:br>
            <a:r>
              <a:rPr lang="en-GB" sz="2400" dirty="0">
                <a:solidFill>
                  <a:srgbClr val="000066"/>
                </a:solidFill>
              </a:rPr>
              <a:t/>
            </a:r>
            <a:br>
              <a:rPr lang="en-GB" sz="2400" dirty="0">
                <a:solidFill>
                  <a:srgbClr val="000066"/>
                </a:solidFill>
              </a:rPr>
            </a:br>
            <a:r>
              <a:rPr lang="en-GB" sz="2400" dirty="0">
                <a:solidFill>
                  <a:srgbClr val="000066"/>
                </a:solidFill>
              </a:rPr>
              <a:t/>
            </a:r>
            <a:br>
              <a:rPr lang="en-GB" sz="2400" dirty="0">
                <a:solidFill>
                  <a:srgbClr val="000066"/>
                </a:solidFill>
              </a:rPr>
            </a:br>
            <a:r>
              <a:rPr lang="en-GB" sz="2400" dirty="0">
                <a:solidFill>
                  <a:srgbClr val="000066"/>
                </a:solidFill>
              </a:rPr>
              <a:t/>
            </a:r>
            <a:br>
              <a:rPr lang="en-GB" sz="2400" dirty="0">
                <a:solidFill>
                  <a:srgbClr val="000066"/>
                </a:solidFill>
              </a:rPr>
            </a:br>
            <a:r>
              <a:rPr lang="en-GB" sz="2400" dirty="0">
                <a:solidFill>
                  <a:srgbClr val="000066"/>
                </a:solidFill>
              </a:rPr>
              <a:t/>
            </a:r>
            <a:br>
              <a:rPr lang="en-GB" sz="2400" dirty="0">
                <a:solidFill>
                  <a:srgbClr val="000066"/>
                </a:solidFill>
              </a:rPr>
            </a:br>
            <a:r>
              <a:rPr lang="en-GB" sz="2400" dirty="0">
                <a:solidFill>
                  <a:srgbClr val="000066"/>
                </a:solidFill>
              </a:rPr>
              <a:t/>
            </a:r>
            <a:br>
              <a:rPr lang="en-GB" sz="2400" dirty="0">
                <a:solidFill>
                  <a:srgbClr val="000066"/>
                </a:solidFill>
              </a:rPr>
            </a:br>
            <a:r>
              <a:rPr lang="en-GB" sz="2400" dirty="0">
                <a:solidFill>
                  <a:srgbClr val="000066"/>
                </a:solidFill>
              </a:rPr>
              <a:t/>
            </a:r>
            <a:br>
              <a:rPr lang="en-GB" sz="2400" dirty="0">
                <a:solidFill>
                  <a:srgbClr val="000066"/>
                </a:solidFill>
              </a:rPr>
            </a:br>
            <a:r>
              <a:rPr lang="en-GB" sz="2400" dirty="0">
                <a:solidFill>
                  <a:srgbClr val="000066"/>
                </a:solidFill>
              </a:rPr>
              <a:t/>
            </a:r>
            <a:br>
              <a:rPr lang="en-GB" sz="2400" dirty="0">
                <a:solidFill>
                  <a:srgbClr val="000066"/>
                </a:solidFill>
              </a:rPr>
            </a:br>
            <a:r>
              <a:rPr lang="en-GB" sz="2400" dirty="0">
                <a:solidFill>
                  <a:schemeClr val="accent1"/>
                </a:solidFill>
              </a:rPr>
              <a:t/>
            </a:r>
            <a:br>
              <a:rPr lang="en-GB" sz="2400" dirty="0">
                <a:solidFill>
                  <a:schemeClr val="accent1"/>
                </a:solidFill>
              </a:rPr>
            </a:br>
            <a:r>
              <a:rPr lang="en-GB" sz="1200" dirty="0">
                <a:solidFill>
                  <a:schemeClr val="accent1"/>
                </a:solidFill>
              </a:rPr>
              <a:t/>
            </a:r>
            <a:br>
              <a:rPr lang="en-GB" sz="1200" dirty="0">
                <a:solidFill>
                  <a:schemeClr val="accent1"/>
                </a:solidFill>
              </a:rPr>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dirty="0"/>
              <a:t/>
            </a:r>
            <a:br>
              <a:rPr lang="en-GB" dirty="0"/>
            </a:br>
            <a:r>
              <a:rPr lang="en-GB" dirty="0"/>
              <a:t/>
            </a:r>
            <a:br>
              <a:rPr lang="en-GB" dirty="0"/>
            </a:br>
            <a:r>
              <a:rPr lang="en-GB" dirty="0"/>
              <a:t/>
            </a:r>
            <a:br>
              <a:rPr lang="en-GB"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000" b="1" dirty="0">
                <a:solidFill>
                  <a:srgbClr val="000066"/>
                </a:solidFill>
              </a:rPr>
              <a:t>This governing body and Cambridgeshire County Council are committed to safeguarding and promoting the welfare of children and young people.  Headteachers must ensure that the highest priority is given to following guidance and regulations to safeguard children and young people. the successful candidate will be required to undergo an enhanced check from the Disclosure and Barring Service.</a:t>
            </a:r>
          </a:p>
        </p:txBody>
      </p:sp>
      <p:sp>
        <p:nvSpPr>
          <p:cNvPr id="4" name="Slide Number Placeholder 3"/>
          <p:cNvSpPr>
            <a:spLocks noGrp="1"/>
          </p:cNvSpPr>
          <p:nvPr>
            <p:ph type="sldNum" sz="quarter" idx="12"/>
          </p:nvPr>
        </p:nvSpPr>
        <p:spPr/>
        <p:txBody>
          <a:bodyPr/>
          <a:lstStyle/>
          <a:p>
            <a:r>
              <a:rPr lang="en-GB" dirty="0"/>
              <a:t>17</a:t>
            </a:r>
          </a:p>
        </p:txBody>
      </p:sp>
      <p:graphicFrame>
        <p:nvGraphicFramePr>
          <p:cNvPr id="6" name="Table 5">
            <a:extLst>
              <a:ext uri="{FF2B5EF4-FFF2-40B4-BE49-F238E27FC236}">
                <a16:creationId xmlns:a16="http://schemas.microsoft.com/office/drawing/2014/main" xmlns="" id="{7B525404-E458-4497-B4F1-3FA798BED861}"/>
              </a:ext>
            </a:extLst>
          </p:cNvPr>
          <p:cNvGraphicFramePr>
            <a:graphicFrameLocks noGrp="1"/>
          </p:cNvGraphicFramePr>
          <p:nvPr>
            <p:extLst>
              <p:ext uri="{D42A27DB-BD31-4B8C-83A1-F6EECF244321}">
                <p14:modId xmlns:p14="http://schemas.microsoft.com/office/powerpoint/2010/main" val="4171751764"/>
              </p:ext>
            </p:extLst>
          </p:nvPr>
        </p:nvGraphicFramePr>
        <p:xfrm>
          <a:off x="476671" y="389783"/>
          <a:ext cx="5904657" cy="7720845"/>
        </p:xfrm>
        <a:graphic>
          <a:graphicData uri="http://schemas.openxmlformats.org/drawingml/2006/table">
            <a:tbl>
              <a:tblPr bandRow="1">
                <a:tableStyleId>{5C22544A-7EE6-4342-B048-85BDC9FD1C3A}</a:tableStyleId>
              </a:tblPr>
              <a:tblGrid>
                <a:gridCol w="3119285">
                  <a:extLst>
                    <a:ext uri="{9D8B030D-6E8A-4147-A177-3AD203B41FA5}">
                      <a16:colId xmlns:a16="http://schemas.microsoft.com/office/drawing/2014/main" xmlns="" val="2487350867"/>
                    </a:ext>
                  </a:extLst>
                </a:gridCol>
                <a:gridCol w="1559640">
                  <a:extLst>
                    <a:ext uri="{9D8B030D-6E8A-4147-A177-3AD203B41FA5}">
                      <a16:colId xmlns:a16="http://schemas.microsoft.com/office/drawing/2014/main" xmlns="" val="2288900729"/>
                    </a:ext>
                  </a:extLst>
                </a:gridCol>
                <a:gridCol w="528020">
                  <a:extLst>
                    <a:ext uri="{9D8B030D-6E8A-4147-A177-3AD203B41FA5}">
                      <a16:colId xmlns:a16="http://schemas.microsoft.com/office/drawing/2014/main" xmlns="" val="2457263463"/>
                    </a:ext>
                  </a:extLst>
                </a:gridCol>
                <a:gridCol w="697712">
                  <a:extLst>
                    <a:ext uri="{9D8B030D-6E8A-4147-A177-3AD203B41FA5}">
                      <a16:colId xmlns:a16="http://schemas.microsoft.com/office/drawing/2014/main" xmlns="" val="1308164039"/>
                    </a:ext>
                  </a:extLst>
                </a:gridCol>
              </a:tblGrid>
              <a:tr h="170775">
                <a:tc>
                  <a:txBody>
                    <a:bodyPr/>
                    <a:lstStyle/>
                    <a:p>
                      <a:pPr>
                        <a:spcAft>
                          <a:spcPts val="0"/>
                        </a:spcAft>
                      </a:pPr>
                      <a:r>
                        <a:rPr lang="en-US" sz="1100" dirty="0">
                          <a:effectLst/>
                        </a:rPr>
                        <a:t>PROFESSIONAL SKILLS AND KNOWLEDGE</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tabLst>
                          <a:tab pos="4419600" algn="l"/>
                        </a:tabLst>
                      </a:pPr>
                      <a:r>
                        <a:rPr lang="en-US" sz="1100" dirty="0">
                          <a:effectLst/>
                        </a:rPr>
                        <a:t> </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tabLst>
                          <a:tab pos="4419600" algn="l"/>
                        </a:tabLst>
                      </a:pPr>
                      <a:r>
                        <a:rPr lang="en-US" sz="1100" dirty="0">
                          <a:effectLst/>
                        </a:rPr>
                        <a:t> </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tabLst>
                          <a:tab pos="4419600" algn="l"/>
                        </a:tabLst>
                      </a:pPr>
                      <a:r>
                        <a:rPr lang="en-US" sz="1100" dirty="0">
                          <a:effectLst/>
                        </a:rPr>
                        <a:t> </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783456323"/>
                  </a:ext>
                </a:extLst>
              </a:tr>
              <a:tr h="492158">
                <a:tc>
                  <a:txBody>
                    <a:bodyPr/>
                    <a:lstStyle/>
                    <a:p>
                      <a:pPr>
                        <a:spcAft>
                          <a:spcPts val="0"/>
                        </a:spcAft>
                      </a:pPr>
                      <a:r>
                        <a:rPr lang="en-US" sz="1100" dirty="0">
                          <a:effectLst/>
                        </a:rPr>
                        <a:t>Commitment to the school’s distinctive Christian vision, to support and promote the ethos and values of a Church of England School</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02387529"/>
                  </a:ext>
                </a:extLst>
              </a:tr>
              <a:tr h="492158">
                <a:tc>
                  <a:txBody>
                    <a:bodyPr/>
                    <a:lstStyle/>
                    <a:p>
                      <a:pPr>
                        <a:spcAft>
                          <a:spcPts val="0"/>
                        </a:spcAft>
                      </a:pPr>
                      <a:r>
                        <a:rPr lang="en-US" sz="1100">
                          <a:effectLst/>
                        </a:rPr>
                        <a:t>Ability to lead by example, demonstrating vision and inspiration in leading the future direction of the school</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57391482"/>
                  </a:ext>
                </a:extLst>
              </a:tr>
              <a:tr h="328106">
                <a:tc>
                  <a:txBody>
                    <a:bodyPr/>
                    <a:lstStyle/>
                    <a:p>
                      <a:pPr>
                        <a:spcAft>
                          <a:spcPts val="0"/>
                        </a:spcAft>
                      </a:pPr>
                      <a:r>
                        <a:rPr lang="en-US" sz="1100">
                          <a:effectLst/>
                        </a:rPr>
                        <a:t>Up to date knowledge and understanding of child welfare and safeguarding</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11147862"/>
                  </a:ext>
                </a:extLst>
              </a:tr>
              <a:tr h="328106">
                <a:tc>
                  <a:txBody>
                    <a:bodyPr/>
                    <a:lstStyle/>
                    <a:p>
                      <a:pPr>
                        <a:spcAft>
                          <a:spcPts val="0"/>
                        </a:spcAft>
                      </a:pPr>
                      <a:r>
                        <a:rPr lang="en-US" sz="1100">
                          <a:effectLst/>
                        </a:rPr>
                        <a:t>Ability to articulate a clear vision for the school and its development over the next three years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I</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08189419"/>
                  </a:ext>
                </a:extLst>
              </a:tr>
              <a:tr h="328106">
                <a:tc>
                  <a:txBody>
                    <a:bodyPr/>
                    <a:lstStyle/>
                    <a:p>
                      <a:pPr>
                        <a:spcAft>
                          <a:spcPts val="0"/>
                        </a:spcAft>
                      </a:pPr>
                      <a:r>
                        <a:rPr lang="en-US" sz="1100">
                          <a:effectLst/>
                        </a:rPr>
                        <a:t>Ability to organize and manage work efficiently, prioritise and manage tasks, delegating appropriately</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18644504"/>
                  </a:ext>
                </a:extLst>
              </a:tr>
              <a:tr h="328106">
                <a:tc>
                  <a:txBody>
                    <a:bodyPr/>
                    <a:lstStyle/>
                    <a:p>
                      <a:pPr>
                        <a:spcAft>
                          <a:spcPts val="0"/>
                        </a:spcAft>
                      </a:pPr>
                      <a:r>
                        <a:rPr lang="en-US" sz="1100" dirty="0">
                          <a:effectLst/>
                        </a:rPr>
                        <a:t>Ability to manage and develop a site that ensures the health and safety of staff and pupils</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4493472"/>
                  </a:ext>
                </a:extLst>
              </a:tr>
              <a:tr h="492158">
                <a:tc>
                  <a:txBody>
                    <a:bodyPr/>
                    <a:lstStyle/>
                    <a:p>
                      <a:pPr>
                        <a:spcAft>
                          <a:spcPts val="0"/>
                        </a:spcAft>
                      </a:pPr>
                      <a:r>
                        <a:rPr lang="en-US" sz="1100">
                          <a:effectLst/>
                        </a:rPr>
                        <a:t>In-depth understanding of National Curriculum and ability to develop effective and creative responses to complex curriculum issues</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49191449"/>
                  </a:ext>
                </a:extLst>
              </a:tr>
              <a:tr h="656211">
                <a:tc>
                  <a:txBody>
                    <a:bodyPr/>
                    <a:lstStyle/>
                    <a:p>
                      <a:pPr>
                        <a:spcAft>
                          <a:spcPts val="0"/>
                        </a:spcAft>
                      </a:pPr>
                      <a:r>
                        <a:rPr lang="en-GB" sz="1100" dirty="0">
                          <a:effectLst/>
                        </a:rPr>
                        <a:t>Demand ambitious standards for all pupils, overcoming disadvantage and advancing equality, </a:t>
                      </a:r>
                      <a:r>
                        <a:rPr lang="en-GB" sz="1100" dirty="0" smtClean="0">
                          <a:effectLst/>
                        </a:rPr>
                        <a:t>maintaining </a:t>
                      </a:r>
                      <a:r>
                        <a:rPr lang="en-GB" sz="1100" dirty="0">
                          <a:effectLst/>
                        </a:rPr>
                        <a:t>a strong sense of accountability in staff for the impact of their work on pupils’ outcomes </a:t>
                      </a:r>
                      <a:endParaRPr lang="en-GB" sz="1100" dirty="0">
                        <a:solidFill>
                          <a:srgbClr val="000000"/>
                        </a:solidFill>
                        <a:effectLst/>
                        <a:latin typeface="Times New Roman" panose="02020603050405020304" pitchFamily="18"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2177595"/>
                  </a:ext>
                </a:extLst>
              </a:tr>
              <a:tr h="164053">
                <a:tc>
                  <a:txBody>
                    <a:bodyPr/>
                    <a:lstStyle/>
                    <a:p>
                      <a:pPr>
                        <a:spcAft>
                          <a:spcPts val="0"/>
                        </a:spcAft>
                      </a:pPr>
                      <a:r>
                        <a:rPr lang="en-GB" sz="1100" dirty="0">
                          <a:effectLst/>
                        </a:rPr>
                        <a:t>Ability to encourage, motivate and nurture others </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dirty="0">
                          <a:effectLst/>
                        </a:rPr>
                        <a:t> *</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 AF/I</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55473710"/>
                  </a:ext>
                </a:extLst>
              </a:tr>
              <a:tr h="328106">
                <a:tc>
                  <a:txBody>
                    <a:bodyPr/>
                    <a:lstStyle/>
                    <a:p>
                      <a:pPr>
                        <a:spcAft>
                          <a:spcPts val="0"/>
                        </a:spcAft>
                      </a:pPr>
                      <a:r>
                        <a:rPr lang="en-GB" sz="1100" dirty="0">
                          <a:effectLst/>
                        </a:rPr>
                        <a:t>Experience of recruiting, managing and developing staff  </a:t>
                      </a:r>
                      <a:endParaRPr lang="en-GB" sz="1100" dirty="0">
                        <a:solidFill>
                          <a:srgbClr val="000000"/>
                        </a:solidFill>
                        <a:effectLst/>
                        <a:latin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6453308"/>
                  </a:ext>
                </a:extLst>
              </a:tr>
              <a:tr h="820264">
                <a:tc>
                  <a:txBody>
                    <a:bodyPr/>
                    <a:lstStyle/>
                    <a:p>
                      <a:pPr>
                        <a:spcAft>
                          <a:spcPts val="0"/>
                        </a:spcAft>
                      </a:pPr>
                      <a:r>
                        <a:rPr lang="en-GB" sz="1100" dirty="0">
                          <a:effectLst/>
                        </a:rPr>
                        <a:t>Hold all staff to account for their professional conduct and practice; able to inspire all staff to attain outstanding practice, nurture and consolidate good teaching, and ensure weak practice is identified and eliminated, and  good or better practice is shared </a:t>
                      </a:r>
                      <a:endParaRPr lang="en-GB" sz="1100" dirty="0">
                        <a:solidFill>
                          <a:srgbClr val="000000"/>
                        </a:solidFill>
                        <a:effectLst/>
                        <a:latin typeface="Times New Roman" panose="02020603050405020304" pitchFamily="18"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70682358"/>
                  </a:ext>
                </a:extLst>
              </a:tr>
              <a:tr h="328106">
                <a:tc>
                  <a:txBody>
                    <a:bodyPr/>
                    <a:lstStyle/>
                    <a:p>
                      <a:pPr>
                        <a:spcAft>
                          <a:spcPts val="0"/>
                        </a:spcAft>
                      </a:pPr>
                      <a:r>
                        <a:rPr lang="en-US" sz="1100">
                          <a:effectLst/>
                        </a:rPr>
                        <a:t>Ability to work in partnership with local schools and services to champion best practice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 </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25260271"/>
                  </a:ext>
                </a:extLst>
              </a:tr>
              <a:tr h="492158">
                <a:tc>
                  <a:txBody>
                    <a:bodyPr/>
                    <a:lstStyle/>
                    <a:p>
                      <a:pPr>
                        <a:spcAft>
                          <a:spcPts val="0"/>
                        </a:spcAft>
                      </a:pPr>
                      <a:r>
                        <a:rPr lang="en-US" sz="1100">
                          <a:effectLst/>
                        </a:rPr>
                        <a:t>Ability to make astute financial decisions, through a clear understanding and knowledge of budget management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 </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64039357"/>
                  </a:ext>
                </a:extLst>
              </a:tr>
              <a:tr h="170775">
                <a:tc>
                  <a:txBody>
                    <a:bodyPr/>
                    <a:lstStyle/>
                    <a:p>
                      <a:pPr>
                        <a:spcAft>
                          <a:spcPts val="0"/>
                        </a:spcAft>
                      </a:pPr>
                      <a:r>
                        <a:rPr lang="en-US" sz="1100" dirty="0">
                          <a:effectLst/>
                        </a:rPr>
                        <a:t>PERSONAL QUALITIES</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tabLst>
                          <a:tab pos="4419600" algn="l"/>
                        </a:tabLst>
                      </a:pPr>
                      <a:r>
                        <a:rPr lang="en-US" sz="1100" dirty="0">
                          <a:effectLst/>
                        </a:rPr>
                        <a:t> </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tabLst>
                          <a:tab pos="4419600" algn="l"/>
                        </a:tabLst>
                      </a:pPr>
                      <a:r>
                        <a:rPr lang="en-US" sz="1100" dirty="0">
                          <a:effectLst/>
                        </a:rPr>
                        <a:t> </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tabLst>
                          <a:tab pos="4419600" algn="l"/>
                        </a:tabLst>
                      </a:pPr>
                      <a:r>
                        <a:rPr lang="en-US" sz="1100" dirty="0">
                          <a:effectLst/>
                        </a:rPr>
                        <a:t> </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776147183"/>
                  </a:ext>
                </a:extLst>
              </a:tr>
              <a:tr h="170775">
                <a:tc>
                  <a:txBody>
                    <a:bodyPr/>
                    <a:lstStyle/>
                    <a:p>
                      <a:pPr>
                        <a:spcAft>
                          <a:spcPts val="0"/>
                        </a:spcAft>
                      </a:pPr>
                      <a:r>
                        <a:rPr lang="en-US" sz="1100">
                          <a:effectLst/>
                        </a:rPr>
                        <a:t>Able to motivate and inspire pupils and staff</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22490438"/>
                  </a:ext>
                </a:extLst>
              </a:tr>
              <a:tr h="328106">
                <a:tc>
                  <a:txBody>
                    <a:bodyPr/>
                    <a:lstStyle/>
                    <a:p>
                      <a:pPr>
                        <a:spcAft>
                          <a:spcPts val="0"/>
                        </a:spcAft>
                      </a:pPr>
                      <a:r>
                        <a:rPr lang="en-US" sz="1100">
                          <a:effectLst/>
                        </a:rPr>
                        <a:t>An agile and positive attitude to changing priorities and demands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AF/I</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26624603"/>
                  </a:ext>
                </a:extLst>
              </a:tr>
              <a:tr h="328106">
                <a:tc>
                  <a:txBody>
                    <a:bodyPr/>
                    <a:lstStyle/>
                    <a:p>
                      <a:pPr>
                        <a:spcAft>
                          <a:spcPts val="0"/>
                        </a:spcAft>
                      </a:pPr>
                      <a:r>
                        <a:rPr lang="en-US" sz="1100">
                          <a:effectLst/>
                        </a:rPr>
                        <a:t>A good communicator and listener, written and oral, at all levels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 </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AF/I</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71149526"/>
                  </a:ext>
                </a:extLst>
              </a:tr>
              <a:tr h="328106">
                <a:tc>
                  <a:txBody>
                    <a:bodyPr/>
                    <a:lstStyle/>
                    <a:p>
                      <a:pPr>
                        <a:spcAft>
                          <a:spcPts val="0"/>
                        </a:spcAft>
                      </a:pPr>
                      <a:r>
                        <a:rPr lang="en-US" sz="1100">
                          <a:effectLst/>
                        </a:rPr>
                        <a:t>Integrity, commitment, enthusiasm and resilience, enabling perseverance and success</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AF/I</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35784480"/>
                  </a:ext>
                </a:extLst>
              </a:tr>
              <a:tr h="492158">
                <a:tc>
                  <a:txBody>
                    <a:bodyPr/>
                    <a:lstStyle/>
                    <a:p>
                      <a:pPr>
                        <a:spcAft>
                          <a:spcPts val="0"/>
                        </a:spcAft>
                      </a:pPr>
                      <a:r>
                        <a:rPr lang="en-US" sz="1100">
                          <a:effectLst/>
                        </a:rPr>
                        <a:t>Capacity for and commitment to personal development, a reflective practitioner who is open to advice</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a:effectLst/>
                        </a:rPr>
                        <a:t> </a:t>
                      </a:r>
                      <a:endParaRPr lang="en-GB" sz="110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tabLst>
                          <a:tab pos="4419600" algn="l"/>
                        </a:tabLst>
                      </a:pPr>
                      <a:r>
                        <a:rPr lang="en-US" sz="1100" dirty="0">
                          <a:effectLst/>
                        </a:rPr>
                        <a:t>AF/I</a:t>
                      </a:r>
                      <a:endParaRPr lang="en-GB" sz="1100" dirty="0">
                        <a:solidFill>
                          <a:srgbClr val="000000"/>
                        </a:solidFill>
                        <a:effectLst/>
                        <a:latin typeface="Arial" panose="020B0604020202020204" pitchFamily="34" charset="0"/>
                        <a:ea typeface="Arial" panose="020B0604020202020204" pitchFamily="34" charset="0"/>
                      </a:endParaRPr>
                    </a:p>
                  </a:txBody>
                  <a:tcPr marL="24201" marR="242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97381196"/>
                  </a:ext>
                </a:extLst>
              </a:tr>
            </a:tbl>
          </a:graphicData>
        </a:graphic>
      </p:graphicFrame>
    </p:spTree>
    <p:extLst>
      <p:ext uri="{BB962C8B-B14F-4D97-AF65-F5344CB8AC3E}">
        <p14:creationId xmlns:p14="http://schemas.microsoft.com/office/powerpoint/2010/main" val="2930135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a:bodyPr>
          <a:lstStyle/>
          <a:p>
            <a:pPr algn="l" defTabSz="533400"/>
            <a:r>
              <a:rPr lang="en-GB" sz="2700" b="1" dirty="0">
                <a:solidFill>
                  <a:srgbClr val="000066"/>
                </a:solidFill>
              </a:rPr>
              <a:t>Index</a:t>
            </a:r>
            <a:r>
              <a:rPr lang="en-GB" dirty="0"/>
              <a:t/>
            </a:r>
            <a:br>
              <a:rPr lang="en-GB"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2" y="5868144"/>
            <a:ext cx="57308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917778017"/>
              </p:ext>
            </p:extLst>
          </p:nvPr>
        </p:nvGraphicFramePr>
        <p:xfrm>
          <a:off x="1412776" y="641889"/>
          <a:ext cx="3744416" cy="4870070"/>
        </p:xfrm>
        <a:graphic>
          <a:graphicData uri="http://schemas.openxmlformats.org/drawingml/2006/table">
            <a:tbl>
              <a:tblPr/>
              <a:tblGrid>
                <a:gridCol w="3056739">
                  <a:extLst>
                    <a:ext uri="{9D8B030D-6E8A-4147-A177-3AD203B41FA5}">
                      <a16:colId xmlns:a16="http://schemas.microsoft.com/office/drawing/2014/main" xmlns="" val="20000"/>
                    </a:ext>
                  </a:extLst>
                </a:gridCol>
                <a:gridCol w="687677">
                  <a:extLst>
                    <a:ext uri="{9D8B030D-6E8A-4147-A177-3AD203B41FA5}">
                      <a16:colId xmlns:a16="http://schemas.microsoft.com/office/drawing/2014/main" xmlns="" val="20001"/>
                    </a:ext>
                  </a:extLst>
                </a:gridCol>
              </a:tblGrid>
              <a:tr h="252350">
                <a:tc>
                  <a:txBody>
                    <a:bodyPr/>
                    <a:lstStyle/>
                    <a:p>
                      <a:pPr algn="l"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00"/>
                  </a:ext>
                </a:extLst>
              </a:tr>
              <a:tr h="184822">
                <a:tc>
                  <a:txBody>
                    <a:bodyPr/>
                    <a:lstStyle/>
                    <a:p>
                      <a:pPr algn="l"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GB" sz="1200" b="1" i="0" u="none" strike="noStrike" dirty="0">
                          <a:solidFill>
                            <a:srgbClr val="000000"/>
                          </a:solidFill>
                          <a:effectLst/>
                          <a:latin typeface="Calibri"/>
                        </a:rPr>
                        <a:t>Page</a:t>
                      </a:r>
                    </a:p>
                  </a:txBody>
                  <a:tcPr marL="9525" marR="9525" marT="9525" marB="0" anchor="b">
                    <a:lnL>
                      <a:noFill/>
                    </a:lnL>
                    <a:lnR>
                      <a:noFill/>
                    </a:lnR>
                    <a:lnT>
                      <a:noFill/>
                    </a:lnT>
                    <a:lnB>
                      <a:noFill/>
                    </a:lnB>
                  </a:tcPr>
                </a:tc>
                <a:extLst>
                  <a:ext uri="{0D108BD9-81ED-4DB2-BD59-A6C34878D82A}">
                    <a16:rowId xmlns:a16="http://schemas.microsoft.com/office/drawing/2014/main" xmlns="" val="10001"/>
                  </a:ext>
                </a:extLst>
              </a:tr>
              <a:tr h="184822">
                <a:tc>
                  <a:txBody>
                    <a:bodyPr/>
                    <a:lstStyle/>
                    <a:p>
                      <a:pPr algn="l" fontAlgn="b"/>
                      <a:r>
                        <a:rPr lang="en-GB" sz="1200" b="0" i="0" u="none" strike="noStrike" dirty="0">
                          <a:solidFill>
                            <a:srgbClr val="000000"/>
                          </a:solidFill>
                          <a:effectLst/>
                          <a:latin typeface="Calibri"/>
                        </a:rPr>
                        <a:t>Letter from the </a:t>
                      </a:r>
                      <a:r>
                        <a:rPr lang="en-GB" sz="1200" b="0" i="0" u="none" strike="noStrike" dirty="0" smtClean="0">
                          <a:solidFill>
                            <a:srgbClr val="000000"/>
                          </a:solidFill>
                          <a:effectLst/>
                          <a:latin typeface="Calibri"/>
                        </a:rPr>
                        <a:t>Chair </a:t>
                      </a:r>
                      <a:r>
                        <a:rPr lang="en-GB" sz="1200" b="0" i="0" u="none" strike="noStrike" dirty="0">
                          <a:solidFill>
                            <a:srgbClr val="000000"/>
                          </a:solidFill>
                          <a:effectLst/>
                          <a:latin typeface="Calibri"/>
                        </a:rPr>
                        <a:t>of Governors</a:t>
                      </a:r>
                    </a:p>
                  </a:txBody>
                  <a:tcPr marL="9525" marR="9525" marT="9525" marB="0" anchor="b">
                    <a:lnL>
                      <a:noFill/>
                    </a:lnL>
                    <a:lnR>
                      <a:noFill/>
                    </a:lnR>
                    <a:lnT>
                      <a:noFill/>
                    </a:lnT>
                    <a:lnB>
                      <a:noFill/>
                    </a:lnB>
                  </a:tcPr>
                </a:tc>
                <a:tc>
                  <a:txBody>
                    <a:bodyPr/>
                    <a:lstStyle/>
                    <a:p>
                      <a:pPr algn="r" fontAlgn="b"/>
                      <a:r>
                        <a:rPr lang="en-GB" sz="1200" b="0" i="0" u="none" strike="noStrike">
                          <a:solidFill>
                            <a:srgbClr val="000000"/>
                          </a:solidFill>
                          <a:effectLst/>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xmlns="" val="10002"/>
                  </a:ext>
                </a:extLst>
              </a:tr>
              <a:tr h="184822">
                <a:tc>
                  <a:txBody>
                    <a:bodyPr/>
                    <a:lstStyle/>
                    <a:p>
                      <a:pPr algn="l"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03"/>
                  </a:ext>
                </a:extLst>
              </a:tr>
              <a:tr h="184822">
                <a:tc>
                  <a:txBody>
                    <a:bodyPr/>
                    <a:lstStyle/>
                    <a:p>
                      <a:pPr algn="l" fontAlgn="b"/>
                      <a:r>
                        <a:rPr lang="en-GB" sz="1200" b="0" i="0" u="none" strike="noStrike" dirty="0">
                          <a:solidFill>
                            <a:srgbClr val="000000"/>
                          </a:solidFill>
                          <a:effectLst/>
                          <a:latin typeface="Calibri"/>
                        </a:rPr>
                        <a:t>Information about our School                                                                                         </a:t>
                      </a:r>
                    </a:p>
                  </a:txBody>
                  <a:tcPr marL="9525" marR="9525" marT="9525" marB="0" anchor="b">
                    <a:lnL>
                      <a:noFill/>
                    </a:lnL>
                    <a:lnR>
                      <a:noFill/>
                    </a:lnR>
                    <a:lnT>
                      <a:noFill/>
                    </a:lnT>
                    <a:lnB>
                      <a:noFill/>
                    </a:lnB>
                  </a:tcPr>
                </a:tc>
                <a:tc>
                  <a:txBody>
                    <a:bodyPr/>
                    <a:lstStyle/>
                    <a:p>
                      <a:pPr algn="r"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04"/>
                  </a:ext>
                </a:extLst>
              </a:tr>
              <a:tr h="184822">
                <a:tc>
                  <a:txBody>
                    <a:bodyPr/>
                    <a:lstStyle/>
                    <a:p>
                      <a:pPr lvl="1" algn="l" fontAlgn="b"/>
                      <a:r>
                        <a:rPr lang="en-GB" sz="1200" b="0" i="0" u="none" strike="noStrike" dirty="0">
                          <a:solidFill>
                            <a:srgbClr val="000000"/>
                          </a:solidFill>
                          <a:effectLst/>
                          <a:latin typeface="Calibri"/>
                        </a:rPr>
                        <a:t>Our Vision and Values </a:t>
                      </a:r>
                    </a:p>
                  </a:txBody>
                  <a:tcPr marL="9525" marR="9525" marT="9525" marB="0" anchor="b">
                    <a:lnL>
                      <a:noFill/>
                    </a:lnL>
                    <a:lnR>
                      <a:noFill/>
                    </a:lnR>
                    <a:lnT>
                      <a:noFill/>
                    </a:lnT>
                    <a:lnB>
                      <a:noFill/>
                    </a:lnB>
                  </a:tcPr>
                </a:tc>
                <a:tc>
                  <a:txBody>
                    <a:bodyPr/>
                    <a:lstStyle/>
                    <a:p>
                      <a:pPr algn="r" fontAlgn="b"/>
                      <a:r>
                        <a:rPr lang="en-GB" sz="1200" b="0" i="0" u="none" strike="noStrike" dirty="0">
                          <a:solidFill>
                            <a:srgbClr val="000000"/>
                          </a:solidFill>
                          <a:effectLst/>
                          <a:latin typeface="Calibri"/>
                        </a:rPr>
                        <a:t>2</a:t>
                      </a:r>
                    </a:p>
                  </a:txBody>
                  <a:tcPr marL="9525" marR="9525" marT="9525" marB="0" anchor="b">
                    <a:lnL>
                      <a:noFill/>
                    </a:lnL>
                    <a:lnR>
                      <a:noFill/>
                    </a:lnR>
                    <a:lnT>
                      <a:noFill/>
                    </a:lnT>
                    <a:lnB>
                      <a:noFill/>
                    </a:lnB>
                  </a:tcPr>
                </a:tc>
                <a:extLst>
                  <a:ext uri="{0D108BD9-81ED-4DB2-BD59-A6C34878D82A}">
                    <a16:rowId xmlns:a16="http://schemas.microsoft.com/office/drawing/2014/main" xmlns="" val="10005"/>
                  </a:ext>
                </a:extLst>
              </a:tr>
              <a:tr h="184822">
                <a:tc>
                  <a:txBody>
                    <a:bodyPr/>
                    <a:lstStyle/>
                    <a:p>
                      <a:pPr lvl="1" algn="l" fontAlgn="b"/>
                      <a:r>
                        <a:rPr lang="en-GB" sz="1200" b="0" i="0" u="none" strike="noStrike" dirty="0">
                          <a:solidFill>
                            <a:srgbClr val="000000"/>
                          </a:solidFill>
                          <a:effectLst/>
                          <a:latin typeface="Calibri"/>
                        </a:rPr>
                        <a:t>Our Organisation</a:t>
                      </a:r>
                    </a:p>
                  </a:txBody>
                  <a:tcPr marL="9525" marR="9525" marT="9525" marB="0" anchor="b">
                    <a:lnL>
                      <a:noFill/>
                    </a:lnL>
                    <a:lnR>
                      <a:noFill/>
                    </a:lnR>
                    <a:lnT>
                      <a:noFill/>
                    </a:lnT>
                    <a:lnB>
                      <a:noFill/>
                    </a:lnB>
                  </a:tcPr>
                </a:tc>
                <a:tc>
                  <a:txBody>
                    <a:bodyPr/>
                    <a:lstStyle/>
                    <a:p>
                      <a:pPr algn="r" fontAlgn="b"/>
                      <a:r>
                        <a:rPr lang="en-GB" sz="1200" b="0" i="0" u="none" strike="noStrike" dirty="0">
                          <a:solidFill>
                            <a:srgbClr val="000000"/>
                          </a:solidFill>
                          <a:effectLst/>
                          <a:latin typeface="Calibri"/>
                        </a:rPr>
                        <a:t>3</a:t>
                      </a:r>
                    </a:p>
                  </a:txBody>
                  <a:tcPr marL="9525" marR="9525" marT="9525" marB="0" anchor="b">
                    <a:lnL>
                      <a:noFill/>
                    </a:lnL>
                    <a:lnR>
                      <a:noFill/>
                    </a:lnR>
                    <a:lnT>
                      <a:noFill/>
                    </a:lnT>
                    <a:lnB>
                      <a:noFill/>
                    </a:lnB>
                  </a:tcPr>
                </a:tc>
                <a:extLst>
                  <a:ext uri="{0D108BD9-81ED-4DB2-BD59-A6C34878D82A}">
                    <a16:rowId xmlns:a16="http://schemas.microsoft.com/office/drawing/2014/main" xmlns="" val="10006"/>
                  </a:ext>
                </a:extLst>
              </a:tr>
              <a:tr h="184822">
                <a:tc>
                  <a:txBody>
                    <a:bodyPr/>
                    <a:lstStyle/>
                    <a:p>
                      <a:pPr lvl="1" algn="l" fontAlgn="b"/>
                      <a:r>
                        <a:rPr lang="en-GB" sz="1200" b="0" i="0" u="none" strike="noStrike" dirty="0">
                          <a:solidFill>
                            <a:srgbClr val="000000"/>
                          </a:solidFill>
                          <a:effectLst/>
                          <a:latin typeface="Calibri"/>
                        </a:rPr>
                        <a:t>Our Premises, Grounds and Facilities </a:t>
                      </a:r>
                    </a:p>
                  </a:txBody>
                  <a:tcPr marL="9525" marR="9525" marT="9525" marB="0" anchor="b">
                    <a:lnL>
                      <a:noFill/>
                    </a:lnL>
                    <a:lnR>
                      <a:noFill/>
                    </a:lnR>
                    <a:lnT>
                      <a:noFill/>
                    </a:lnT>
                    <a:lnB>
                      <a:noFill/>
                    </a:lnB>
                  </a:tcPr>
                </a:tc>
                <a:tc>
                  <a:txBody>
                    <a:bodyPr/>
                    <a:lstStyle/>
                    <a:p>
                      <a:pPr algn="r" fontAlgn="b"/>
                      <a:r>
                        <a:rPr lang="en-GB" sz="1200" b="0" i="0" u="none" strike="noStrike" dirty="0">
                          <a:solidFill>
                            <a:srgbClr val="000000"/>
                          </a:solidFill>
                          <a:effectLst/>
                          <a:latin typeface="Calibri"/>
                        </a:rPr>
                        <a:t>3</a:t>
                      </a:r>
                    </a:p>
                  </a:txBody>
                  <a:tcPr marL="9525" marR="9525" marT="9525" marB="0" anchor="b">
                    <a:lnL>
                      <a:noFill/>
                    </a:lnL>
                    <a:lnR>
                      <a:noFill/>
                    </a:lnR>
                    <a:lnT>
                      <a:noFill/>
                    </a:lnT>
                    <a:lnB>
                      <a:noFill/>
                    </a:lnB>
                  </a:tcPr>
                </a:tc>
                <a:extLst>
                  <a:ext uri="{0D108BD9-81ED-4DB2-BD59-A6C34878D82A}">
                    <a16:rowId xmlns:a16="http://schemas.microsoft.com/office/drawing/2014/main" xmlns="" val="10007"/>
                  </a:ext>
                </a:extLst>
              </a:tr>
              <a:tr h="184822">
                <a:tc>
                  <a:txBody>
                    <a:bodyPr/>
                    <a:lstStyle/>
                    <a:p>
                      <a:pPr lvl="1" algn="l" fontAlgn="b"/>
                      <a:r>
                        <a:rPr lang="en-GB" sz="1200" b="0" i="0" u="none" strike="noStrike" dirty="0">
                          <a:solidFill>
                            <a:srgbClr val="000000"/>
                          </a:solidFill>
                          <a:effectLst/>
                          <a:latin typeface="Calibri"/>
                        </a:rPr>
                        <a:t>Our Rich and Broad Curriculum </a:t>
                      </a:r>
                    </a:p>
                  </a:txBody>
                  <a:tcPr marL="9525" marR="9525" marT="9525" marB="0" anchor="b">
                    <a:lnL>
                      <a:noFill/>
                    </a:lnL>
                    <a:lnR>
                      <a:noFill/>
                    </a:lnR>
                    <a:lnT>
                      <a:noFill/>
                    </a:lnT>
                    <a:lnB>
                      <a:noFill/>
                    </a:lnB>
                  </a:tcPr>
                </a:tc>
                <a:tc>
                  <a:txBody>
                    <a:bodyPr/>
                    <a:lstStyle/>
                    <a:p>
                      <a:pPr algn="r" fontAlgn="b"/>
                      <a:r>
                        <a:rPr lang="en-GB" sz="1200" b="0" i="0" u="none" strike="noStrike" dirty="0">
                          <a:solidFill>
                            <a:srgbClr val="000000"/>
                          </a:solidFill>
                          <a:effectLst/>
                          <a:latin typeface="Calibri"/>
                        </a:rPr>
                        <a:t>4</a:t>
                      </a:r>
                    </a:p>
                  </a:txBody>
                  <a:tcPr marL="9525" marR="9525" marT="9525" marB="0" anchor="b">
                    <a:lnL>
                      <a:noFill/>
                    </a:lnL>
                    <a:lnR>
                      <a:noFill/>
                    </a:lnR>
                    <a:lnT>
                      <a:noFill/>
                    </a:lnT>
                    <a:lnB>
                      <a:noFill/>
                    </a:lnB>
                  </a:tcPr>
                </a:tc>
                <a:extLst>
                  <a:ext uri="{0D108BD9-81ED-4DB2-BD59-A6C34878D82A}">
                    <a16:rowId xmlns:a16="http://schemas.microsoft.com/office/drawing/2014/main" xmlns="" val="10008"/>
                  </a:ext>
                </a:extLst>
              </a:tr>
              <a:tr h="184822">
                <a:tc>
                  <a:txBody>
                    <a:bodyPr/>
                    <a:lstStyle/>
                    <a:p>
                      <a:pPr lvl="1" algn="l" fontAlgn="b"/>
                      <a:r>
                        <a:rPr lang="en-GB" sz="1200" b="0" i="0" u="none" strike="noStrike" dirty="0">
                          <a:solidFill>
                            <a:srgbClr val="000000"/>
                          </a:solidFill>
                          <a:effectLst/>
                          <a:latin typeface="Calibri"/>
                        </a:rPr>
                        <a:t>Witchford Area Schools Partnership</a:t>
                      </a:r>
                    </a:p>
                  </a:txBody>
                  <a:tcPr marL="9525" marR="9525" marT="9525" marB="0" anchor="b">
                    <a:lnL>
                      <a:noFill/>
                    </a:lnL>
                    <a:lnR>
                      <a:noFill/>
                    </a:lnR>
                    <a:lnT>
                      <a:noFill/>
                    </a:lnT>
                    <a:lnB>
                      <a:noFill/>
                    </a:lnB>
                  </a:tcPr>
                </a:tc>
                <a:tc>
                  <a:txBody>
                    <a:bodyPr/>
                    <a:lstStyle/>
                    <a:p>
                      <a:pPr algn="r" fontAlgn="b"/>
                      <a:r>
                        <a:rPr lang="en-GB" sz="1200" b="0" i="0" u="none" strike="noStrike" dirty="0">
                          <a:solidFill>
                            <a:srgbClr val="000000"/>
                          </a:solidFill>
                          <a:effectLst/>
                          <a:latin typeface="Calibri"/>
                        </a:rPr>
                        <a:t>6</a:t>
                      </a:r>
                    </a:p>
                  </a:txBody>
                  <a:tcPr marL="9525" marR="9525" marT="9525" marB="0" anchor="b">
                    <a:lnL>
                      <a:noFill/>
                    </a:lnL>
                    <a:lnR>
                      <a:noFill/>
                    </a:lnR>
                    <a:lnT>
                      <a:noFill/>
                    </a:lnT>
                    <a:lnB>
                      <a:noFill/>
                    </a:lnB>
                  </a:tcPr>
                </a:tc>
                <a:extLst>
                  <a:ext uri="{0D108BD9-81ED-4DB2-BD59-A6C34878D82A}">
                    <a16:rowId xmlns:a16="http://schemas.microsoft.com/office/drawing/2014/main" xmlns="" val="10009"/>
                  </a:ext>
                </a:extLst>
              </a:tr>
              <a:tr h="184822">
                <a:tc>
                  <a:txBody>
                    <a:bodyPr/>
                    <a:lstStyle/>
                    <a:p>
                      <a:pPr lvl="1" algn="l" fontAlgn="b"/>
                      <a:r>
                        <a:rPr lang="en-GB" sz="1200" b="0" i="0" u="none" strike="noStrike" dirty="0">
                          <a:solidFill>
                            <a:srgbClr val="000000"/>
                          </a:solidFill>
                          <a:effectLst/>
                          <a:latin typeface="Calibri"/>
                        </a:rPr>
                        <a:t>Parental Involvement </a:t>
                      </a:r>
                    </a:p>
                  </a:txBody>
                  <a:tcPr marL="9525" marR="9525" marT="9525" marB="0" anchor="b">
                    <a:lnL>
                      <a:noFill/>
                    </a:lnL>
                    <a:lnR>
                      <a:noFill/>
                    </a:lnR>
                    <a:lnT>
                      <a:noFill/>
                    </a:lnT>
                    <a:lnB>
                      <a:noFill/>
                    </a:lnB>
                  </a:tcPr>
                </a:tc>
                <a:tc>
                  <a:txBody>
                    <a:bodyPr/>
                    <a:lstStyle/>
                    <a:p>
                      <a:pPr algn="r" fontAlgn="b"/>
                      <a:r>
                        <a:rPr lang="en-GB" sz="1200" b="0" i="0" u="none" strike="noStrike" dirty="0">
                          <a:solidFill>
                            <a:srgbClr val="000000"/>
                          </a:solidFill>
                          <a:effectLst/>
                          <a:latin typeface="Calibri"/>
                        </a:rPr>
                        <a:t>6</a:t>
                      </a:r>
                    </a:p>
                  </a:txBody>
                  <a:tcPr marL="9525" marR="9525" marT="9525" marB="0" anchor="b">
                    <a:lnL>
                      <a:noFill/>
                    </a:lnL>
                    <a:lnR>
                      <a:noFill/>
                    </a:lnR>
                    <a:lnT>
                      <a:noFill/>
                    </a:lnT>
                    <a:lnB>
                      <a:noFill/>
                    </a:lnB>
                  </a:tcPr>
                </a:tc>
                <a:extLst>
                  <a:ext uri="{0D108BD9-81ED-4DB2-BD59-A6C34878D82A}">
                    <a16:rowId xmlns:a16="http://schemas.microsoft.com/office/drawing/2014/main" xmlns="" val="10010"/>
                  </a:ext>
                </a:extLst>
              </a:tr>
              <a:tr h="184822">
                <a:tc>
                  <a:txBody>
                    <a:bodyPr/>
                    <a:lstStyle/>
                    <a:p>
                      <a:pPr algn="l"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11"/>
                  </a:ext>
                </a:extLst>
              </a:tr>
              <a:tr h="184822">
                <a:tc>
                  <a:txBody>
                    <a:bodyPr/>
                    <a:lstStyle/>
                    <a:p>
                      <a:pPr algn="l" fontAlgn="b"/>
                      <a:r>
                        <a:rPr lang="en-GB" sz="1200" b="0" i="0" u="none" strike="noStrike" dirty="0">
                          <a:solidFill>
                            <a:srgbClr val="000000"/>
                          </a:solidFill>
                          <a:effectLst/>
                          <a:latin typeface="Calibri"/>
                        </a:rPr>
                        <a:t>Sutton  -  Our Village and  Our Community</a:t>
                      </a:r>
                    </a:p>
                  </a:txBody>
                  <a:tcPr marL="9525" marR="9525" marT="9525" marB="0" anchor="b">
                    <a:lnL>
                      <a:noFill/>
                    </a:lnL>
                    <a:lnR>
                      <a:noFill/>
                    </a:lnR>
                    <a:lnT>
                      <a:noFill/>
                    </a:lnT>
                    <a:lnB>
                      <a:noFill/>
                    </a:lnB>
                  </a:tcPr>
                </a:tc>
                <a:tc>
                  <a:txBody>
                    <a:bodyPr/>
                    <a:lstStyle/>
                    <a:p>
                      <a:pPr algn="r" fontAlgn="b"/>
                      <a:r>
                        <a:rPr lang="en-GB" sz="1200" b="0" i="0" u="none" strike="noStrike" dirty="0">
                          <a:solidFill>
                            <a:srgbClr val="000000"/>
                          </a:solidFill>
                          <a:effectLst/>
                          <a:latin typeface="Calibri"/>
                        </a:rPr>
                        <a:t>7</a:t>
                      </a:r>
                    </a:p>
                  </a:txBody>
                  <a:tcPr marL="9525" marR="9525" marT="9525" marB="0" anchor="b">
                    <a:lnL>
                      <a:noFill/>
                    </a:lnL>
                    <a:lnR>
                      <a:noFill/>
                    </a:lnR>
                    <a:lnT>
                      <a:noFill/>
                    </a:lnT>
                    <a:lnB>
                      <a:noFill/>
                    </a:lnB>
                  </a:tcPr>
                </a:tc>
                <a:extLst>
                  <a:ext uri="{0D108BD9-81ED-4DB2-BD59-A6C34878D82A}">
                    <a16:rowId xmlns:a16="http://schemas.microsoft.com/office/drawing/2014/main" xmlns="" val="10012"/>
                  </a:ext>
                </a:extLst>
              </a:tr>
              <a:tr h="184822">
                <a:tc>
                  <a:txBody>
                    <a:bodyPr/>
                    <a:lstStyle/>
                    <a:p>
                      <a:pPr algn="l"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13"/>
                  </a:ext>
                </a:extLst>
              </a:tr>
              <a:tr h="184822">
                <a:tc>
                  <a:txBody>
                    <a:bodyPr/>
                    <a:lstStyle/>
                    <a:p>
                      <a:pPr algn="l" fontAlgn="b"/>
                      <a:r>
                        <a:rPr lang="en-GB" sz="1200" b="0" i="0" u="none" strike="noStrike" dirty="0">
                          <a:solidFill>
                            <a:srgbClr val="000000"/>
                          </a:solidFill>
                          <a:effectLst/>
                          <a:latin typeface="Calibri"/>
                        </a:rPr>
                        <a:t>Our Christian Ethos</a:t>
                      </a:r>
                    </a:p>
                  </a:txBody>
                  <a:tcPr marL="9525" marR="9525" marT="9525" marB="0" anchor="b">
                    <a:lnL>
                      <a:noFill/>
                    </a:lnL>
                    <a:lnR>
                      <a:noFill/>
                    </a:lnR>
                    <a:lnT>
                      <a:noFill/>
                    </a:lnT>
                    <a:lnB>
                      <a:noFill/>
                    </a:lnB>
                  </a:tcPr>
                </a:tc>
                <a:tc>
                  <a:txBody>
                    <a:bodyPr/>
                    <a:lstStyle/>
                    <a:p>
                      <a:pPr algn="r" fontAlgn="b"/>
                      <a:r>
                        <a:rPr lang="en-GB" sz="1200" b="0" i="0" u="none" strike="noStrike" dirty="0">
                          <a:solidFill>
                            <a:srgbClr val="000000"/>
                          </a:solidFill>
                          <a:effectLst/>
                          <a:latin typeface="Calibri"/>
                        </a:rPr>
                        <a:t>8</a:t>
                      </a:r>
                    </a:p>
                  </a:txBody>
                  <a:tcPr marL="9525" marR="9525" marT="9525" marB="0" anchor="b">
                    <a:lnL>
                      <a:noFill/>
                    </a:lnL>
                    <a:lnR>
                      <a:noFill/>
                    </a:lnR>
                    <a:lnT>
                      <a:noFill/>
                    </a:lnT>
                    <a:lnB>
                      <a:noFill/>
                    </a:lnB>
                  </a:tcPr>
                </a:tc>
                <a:extLst>
                  <a:ext uri="{0D108BD9-81ED-4DB2-BD59-A6C34878D82A}">
                    <a16:rowId xmlns:a16="http://schemas.microsoft.com/office/drawing/2014/main" xmlns="" val="10014"/>
                  </a:ext>
                </a:extLst>
              </a:tr>
              <a:tr h="184822">
                <a:tc>
                  <a:txBody>
                    <a:bodyPr/>
                    <a:lstStyle/>
                    <a:p>
                      <a:pPr algn="l"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15"/>
                  </a:ext>
                </a:extLst>
              </a:tr>
              <a:tr h="184822">
                <a:tc>
                  <a:txBody>
                    <a:bodyPr/>
                    <a:lstStyle/>
                    <a:p>
                      <a:pPr algn="l" fontAlgn="b"/>
                      <a:r>
                        <a:rPr lang="en-GB" sz="1200" b="0" i="0" u="none" strike="noStrike" dirty="0">
                          <a:solidFill>
                            <a:srgbClr val="000000"/>
                          </a:solidFill>
                          <a:effectLst/>
                          <a:latin typeface="Calibri"/>
                        </a:rPr>
                        <a:t>The Cambridgeshire Context  </a:t>
                      </a:r>
                    </a:p>
                  </a:txBody>
                  <a:tcPr marL="9525" marR="9525" marT="9525" marB="0" anchor="b">
                    <a:lnL>
                      <a:noFill/>
                    </a:lnL>
                    <a:lnR>
                      <a:noFill/>
                    </a:lnR>
                    <a:lnT>
                      <a:noFill/>
                    </a:lnT>
                    <a:lnB>
                      <a:noFill/>
                    </a:lnB>
                  </a:tcPr>
                </a:tc>
                <a:tc>
                  <a:txBody>
                    <a:bodyPr/>
                    <a:lstStyle/>
                    <a:p>
                      <a:pPr algn="r" fontAlgn="b"/>
                      <a:r>
                        <a:rPr lang="en-GB" sz="1200" b="0" i="0" u="none" strike="noStrike" dirty="0">
                          <a:solidFill>
                            <a:srgbClr val="000000"/>
                          </a:solidFill>
                          <a:effectLst/>
                          <a:latin typeface="Calibri"/>
                        </a:rPr>
                        <a:t>9</a:t>
                      </a:r>
                    </a:p>
                  </a:txBody>
                  <a:tcPr marL="9525" marR="9525" marT="9525" marB="0" anchor="b">
                    <a:lnL>
                      <a:noFill/>
                    </a:lnL>
                    <a:lnR>
                      <a:noFill/>
                    </a:lnR>
                    <a:lnT>
                      <a:noFill/>
                    </a:lnT>
                    <a:lnB>
                      <a:noFill/>
                    </a:lnB>
                  </a:tcPr>
                </a:tc>
                <a:extLst>
                  <a:ext uri="{0D108BD9-81ED-4DB2-BD59-A6C34878D82A}">
                    <a16:rowId xmlns:a16="http://schemas.microsoft.com/office/drawing/2014/main" xmlns="" val="10016"/>
                  </a:ext>
                </a:extLst>
              </a:tr>
              <a:tr h="184822">
                <a:tc>
                  <a:txBody>
                    <a:bodyPr/>
                    <a:lstStyle/>
                    <a:p>
                      <a:pPr algn="l"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17"/>
                  </a:ext>
                </a:extLst>
              </a:tr>
              <a:tr h="184822">
                <a:tc>
                  <a:txBody>
                    <a:bodyPr/>
                    <a:lstStyle/>
                    <a:p>
                      <a:pPr algn="l" fontAlgn="b"/>
                      <a:r>
                        <a:rPr lang="en-GB" sz="1200" b="0" i="0" u="none" strike="noStrike" dirty="0">
                          <a:solidFill>
                            <a:srgbClr val="000000"/>
                          </a:solidFill>
                          <a:effectLst/>
                          <a:latin typeface="Calibri"/>
                        </a:rPr>
                        <a:t>Pupil and Staff Voices</a:t>
                      </a:r>
                    </a:p>
                  </a:txBody>
                  <a:tcPr marL="9525" marR="9525" marT="9525" marB="0" anchor="b">
                    <a:lnL>
                      <a:noFill/>
                    </a:lnL>
                    <a:lnR>
                      <a:noFill/>
                    </a:lnR>
                    <a:lnT>
                      <a:noFill/>
                    </a:lnT>
                    <a:lnB>
                      <a:noFill/>
                    </a:lnB>
                  </a:tcPr>
                </a:tc>
                <a:tc>
                  <a:txBody>
                    <a:bodyPr/>
                    <a:lstStyle/>
                    <a:p>
                      <a:pPr algn="r" fontAlgn="b"/>
                      <a:r>
                        <a:rPr lang="en-GB" sz="1200" b="0" i="0" u="none" strike="noStrike" dirty="0">
                          <a:solidFill>
                            <a:srgbClr val="000000"/>
                          </a:solidFill>
                          <a:effectLst/>
                          <a:latin typeface="Calibri"/>
                        </a:rPr>
                        <a:t>10</a:t>
                      </a:r>
                    </a:p>
                  </a:txBody>
                  <a:tcPr marL="9525" marR="9525" marT="9525" marB="0" anchor="b">
                    <a:lnL>
                      <a:noFill/>
                    </a:lnL>
                    <a:lnR>
                      <a:noFill/>
                    </a:lnR>
                    <a:lnT>
                      <a:noFill/>
                    </a:lnT>
                    <a:lnB>
                      <a:noFill/>
                    </a:lnB>
                  </a:tcPr>
                </a:tc>
                <a:extLst>
                  <a:ext uri="{0D108BD9-81ED-4DB2-BD59-A6C34878D82A}">
                    <a16:rowId xmlns:a16="http://schemas.microsoft.com/office/drawing/2014/main" xmlns="" val="10018"/>
                  </a:ext>
                </a:extLst>
              </a:tr>
              <a:tr h="184822">
                <a:tc>
                  <a:txBody>
                    <a:bodyPr/>
                    <a:lstStyle/>
                    <a:p>
                      <a:pPr algn="l" fontAlgn="b"/>
                      <a:endParaRPr lang="en-GB"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19"/>
                  </a:ext>
                </a:extLst>
              </a:tr>
              <a:tr h="184822">
                <a:tc>
                  <a:txBody>
                    <a:bodyPr/>
                    <a:lstStyle/>
                    <a:p>
                      <a:pPr algn="l" fontAlgn="b"/>
                      <a:r>
                        <a:rPr lang="en-GB" sz="1200" b="0" i="0" u="none" strike="noStrike">
                          <a:solidFill>
                            <a:srgbClr val="000000"/>
                          </a:solidFill>
                          <a:effectLst/>
                          <a:latin typeface="Calibri"/>
                        </a:rPr>
                        <a:t>The Selection Process </a:t>
                      </a:r>
                    </a:p>
                  </a:txBody>
                  <a:tcPr marL="9525" marR="9525" marT="9525" marB="0" anchor="b">
                    <a:lnL>
                      <a:noFill/>
                    </a:lnL>
                    <a:lnR>
                      <a:noFill/>
                    </a:lnR>
                    <a:lnT>
                      <a:noFill/>
                    </a:lnT>
                    <a:lnB>
                      <a:noFill/>
                    </a:lnB>
                  </a:tcPr>
                </a:tc>
                <a:tc>
                  <a:txBody>
                    <a:bodyPr/>
                    <a:lstStyle/>
                    <a:p>
                      <a:pPr algn="r" fontAlgn="b"/>
                      <a:r>
                        <a:rPr lang="en-GB" sz="1200" b="0" i="0" u="none" strike="noStrike" dirty="0">
                          <a:solidFill>
                            <a:srgbClr val="000000"/>
                          </a:solidFill>
                          <a:effectLst/>
                          <a:latin typeface="Calibri"/>
                        </a:rPr>
                        <a:t>11</a:t>
                      </a:r>
                    </a:p>
                  </a:txBody>
                  <a:tcPr marL="9525" marR="9525" marT="9525" marB="0" anchor="b">
                    <a:lnL>
                      <a:noFill/>
                    </a:lnL>
                    <a:lnR>
                      <a:noFill/>
                    </a:lnR>
                    <a:lnT>
                      <a:noFill/>
                    </a:lnT>
                    <a:lnB>
                      <a:noFill/>
                    </a:lnB>
                  </a:tcPr>
                </a:tc>
                <a:extLst>
                  <a:ext uri="{0D108BD9-81ED-4DB2-BD59-A6C34878D82A}">
                    <a16:rowId xmlns:a16="http://schemas.microsoft.com/office/drawing/2014/main" xmlns="" val="10020"/>
                  </a:ext>
                </a:extLst>
              </a:tr>
              <a:tr h="184822">
                <a:tc>
                  <a:txBody>
                    <a:bodyPr/>
                    <a:lstStyle/>
                    <a:p>
                      <a:pPr algn="l" fontAlgn="b"/>
                      <a:endParaRPr lang="en-GB"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21"/>
                  </a:ext>
                </a:extLst>
              </a:tr>
              <a:tr h="184822">
                <a:tc>
                  <a:txBody>
                    <a:bodyPr/>
                    <a:lstStyle/>
                    <a:p>
                      <a:pPr algn="l" fontAlgn="b"/>
                      <a:r>
                        <a:rPr lang="en-GB" sz="1200" b="0" i="0" u="none" strike="noStrike" dirty="0">
                          <a:solidFill>
                            <a:srgbClr val="000000"/>
                          </a:solidFill>
                          <a:effectLst/>
                          <a:latin typeface="Calibri"/>
                        </a:rPr>
                        <a:t>Job Description</a:t>
                      </a:r>
                    </a:p>
                  </a:txBody>
                  <a:tcPr marL="9525" marR="9525" marT="9525" marB="0" anchor="b">
                    <a:lnL>
                      <a:noFill/>
                    </a:lnL>
                    <a:lnR>
                      <a:noFill/>
                    </a:lnR>
                    <a:lnT>
                      <a:noFill/>
                    </a:lnT>
                    <a:lnB>
                      <a:noFill/>
                    </a:lnB>
                  </a:tcPr>
                </a:tc>
                <a:tc>
                  <a:txBody>
                    <a:bodyPr/>
                    <a:lstStyle/>
                    <a:p>
                      <a:pPr algn="r" fontAlgn="b"/>
                      <a:r>
                        <a:rPr lang="en-GB" sz="1200" b="0" i="0" u="none" strike="noStrike" dirty="0">
                          <a:solidFill>
                            <a:srgbClr val="000000"/>
                          </a:solidFill>
                          <a:effectLst/>
                          <a:latin typeface="Calibri"/>
                        </a:rPr>
                        <a:t>12</a:t>
                      </a:r>
                    </a:p>
                  </a:txBody>
                  <a:tcPr marL="9525" marR="9525" marT="9525" marB="0" anchor="b">
                    <a:lnL>
                      <a:noFill/>
                    </a:lnL>
                    <a:lnR>
                      <a:noFill/>
                    </a:lnR>
                    <a:lnT>
                      <a:noFill/>
                    </a:lnT>
                    <a:lnB>
                      <a:noFill/>
                    </a:lnB>
                  </a:tcPr>
                </a:tc>
                <a:extLst>
                  <a:ext uri="{0D108BD9-81ED-4DB2-BD59-A6C34878D82A}">
                    <a16:rowId xmlns:a16="http://schemas.microsoft.com/office/drawing/2014/main" xmlns="" val="10022"/>
                  </a:ext>
                </a:extLst>
              </a:tr>
              <a:tr h="184822">
                <a:tc>
                  <a:txBody>
                    <a:bodyPr/>
                    <a:lstStyle/>
                    <a:p>
                      <a:pPr algn="l" fontAlgn="b"/>
                      <a:endParaRPr lang="en-GB"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xmlns="" val="10023"/>
                  </a:ext>
                </a:extLst>
              </a:tr>
              <a:tr h="184822">
                <a:tc>
                  <a:txBody>
                    <a:bodyPr/>
                    <a:lstStyle/>
                    <a:p>
                      <a:pPr algn="l" fontAlgn="b"/>
                      <a:r>
                        <a:rPr lang="en-GB" sz="1200" b="0" i="0" u="none" strike="noStrike" dirty="0">
                          <a:solidFill>
                            <a:srgbClr val="000000"/>
                          </a:solidFill>
                          <a:effectLst/>
                          <a:latin typeface="Calibri"/>
                        </a:rPr>
                        <a:t>Person Specification</a:t>
                      </a:r>
                    </a:p>
                  </a:txBody>
                  <a:tcPr marL="9525" marR="9525" marT="9525" marB="0" anchor="b">
                    <a:lnL>
                      <a:noFill/>
                    </a:lnL>
                    <a:lnR>
                      <a:noFill/>
                    </a:lnR>
                    <a:lnT>
                      <a:noFill/>
                    </a:lnT>
                    <a:lnB>
                      <a:noFill/>
                    </a:lnB>
                  </a:tcPr>
                </a:tc>
                <a:tc>
                  <a:txBody>
                    <a:bodyPr/>
                    <a:lstStyle/>
                    <a:p>
                      <a:pPr algn="r" fontAlgn="b"/>
                      <a:r>
                        <a:rPr lang="en-GB" sz="1200" b="0" i="0" u="none" strike="noStrike" dirty="0">
                          <a:solidFill>
                            <a:srgbClr val="000000"/>
                          </a:solidFill>
                          <a:effectLst/>
                          <a:latin typeface="Calibri"/>
                        </a:rPr>
                        <a:t>16</a:t>
                      </a:r>
                    </a:p>
                  </a:txBody>
                  <a:tcPr marL="9525" marR="9525" marT="9525" marB="0" anchor="b">
                    <a:lnL>
                      <a:noFill/>
                    </a:lnL>
                    <a:lnR>
                      <a:noFill/>
                    </a:lnR>
                    <a:lnT>
                      <a:noFill/>
                    </a:lnT>
                    <a:lnB>
                      <a:noFill/>
                    </a:lnB>
                  </a:tcPr>
                </a:tc>
                <a:extLst>
                  <a:ext uri="{0D108BD9-81ED-4DB2-BD59-A6C34878D82A}">
                    <a16:rowId xmlns:a16="http://schemas.microsoft.com/office/drawing/2014/main" xmlns="" val="10024"/>
                  </a:ext>
                </a:extLst>
              </a:tr>
            </a:tbl>
          </a:graphicData>
        </a:graphic>
      </p:graphicFrame>
    </p:spTree>
    <p:extLst>
      <p:ext uri="{BB962C8B-B14F-4D97-AF65-F5344CB8AC3E}">
        <p14:creationId xmlns:p14="http://schemas.microsoft.com/office/powerpoint/2010/main" val="9238512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fontScale="90000"/>
          </a:bodyPr>
          <a:lstStyle/>
          <a:p>
            <a:pPr algn="l">
              <a:spcAft>
                <a:spcPts val="600"/>
              </a:spcAft>
            </a:pPr>
            <a:r>
              <a:rPr lang="en-GB" sz="2200" dirty="0">
                <a:solidFill>
                  <a:srgbClr val="000066"/>
                </a:solidFill>
              </a:rPr>
              <a:t>Letter from the </a:t>
            </a:r>
            <a:r>
              <a:rPr lang="en-GB" sz="2200" dirty="0" smtClean="0">
                <a:solidFill>
                  <a:srgbClr val="000066"/>
                </a:solidFill>
              </a:rPr>
              <a:t>Chair of the </a:t>
            </a:r>
            <a:r>
              <a:rPr lang="en-GB" sz="2200" dirty="0">
                <a:solidFill>
                  <a:srgbClr val="000066"/>
                </a:solidFill>
              </a:rPr>
              <a:t>Governing Body </a:t>
            </a:r>
            <a:r>
              <a:rPr lang="en-GB" sz="2200" dirty="0">
                <a:solidFill>
                  <a:schemeClr val="tx2"/>
                </a:solidFill>
              </a:rPr>
              <a:t/>
            </a:r>
            <a:br>
              <a:rPr lang="en-GB" sz="2200" dirty="0">
                <a:solidFill>
                  <a:schemeClr val="tx2"/>
                </a:solidFill>
              </a:rPr>
            </a:br>
            <a:r>
              <a:rPr lang="en-GB" sz="1100" dirty="0">
                <a:solidFill>
                  <a:schemeClr val="tx2"/>
                </a:solidFill>
              </a:rPr>
              <a:t/>
            </a:r>
            <a:br>
              <a:rPr lang="en-GB" sz="1100" dirty="0">
                <a:solidFill>
                  <a:schemeClr val="tx2"/>
                </a:solidFill>
              </a:rPr>
            </a:br>
            <a:r>
              <a:rPr lang="en-GB" sz="1300" dirty="0">
                <a:ea typeface="Calibri"/>
                <a:cs typeface="Times New Roman"/>
              </a:rPr>
              <a:t>Dear Applicant</a:t>
            </a:r>
            <a:br>
              <a:rPr lang="en-GB" sz="1300" dirty="0">
                <a:ea typeface="Calibri"/>
                <a:cs typeface="Times New Roman"/>
              </a:rPr>
            </a:br>
            <a:r>
              <a:rPr lang="en-GB" sz="700" dirty="0">
                <a:ea typeface="Calibri"/>
                <a:cs typeface="Times New Roman"/>
              </a:rPr>
              <a:t/>
            </a:r>
            <a:br>
              <a:rPr lang="en-GB" sz="700" dirty="0">
                <a:ea typeface="Calibri"/>
                <a:cs typeface="Times New Roman"/>
              </a:rPr>
            </a:br>
            <a:r>
              <a:rPr lang="en-GB" sz="1300" dirty="0">
                <a:ea typeface="Calibri"/>
                <a:cs typeface="Times New Roman"/>
              </a:rPr>
              <a:t>We are delighted that you are considering applying for the </a:t>
            </a:r>
            <a:r>
              <a:rPr lang="en-GB" sz="1300" dirty="0" err="1">
                <a:ea typeface="Calibri"/>
                <a:cs typeface="Times New Roman"/>
              </a:rPr>
              <a:t>Headteacher</a:t>
            </a:r>
            <a:r>
              <a:rPr lang="en-GB" sz="1300" dirty="0">
                <a:ea typeface="Calibri"/>
                <a:cs typeface="Times New Roman"/>
              </a:rPr>
              <a:t> position at Sutton Church of England (VC) Primary School. We hope that you will find that the contents of this application pack are not only informative about the </a:t>
            </a:r>
            <a:r>
              <a:rPr lang="en-GB" sz="1300" dirty="0" err="1">
                <a:ea typeface="Calibri"/>
                <a:cs typeface="Times New Roman"/>
              </a:rPr>
              <a:t>Headteacher</a:t>
            </a:r>
            <a:r>
              <a:rPr lang="en-GB" sz="1300" dirty="0">
                <a:ea typeface="Calibri"/>
                <a:cs typeface="Times New Roman"/>
              </a:rPr>
              <a:t> role, which we recognise as key to a school’s ethos and success, but also convey the school’s character.</a:t>
            </a:r>
            <a:br>
              <a:rPr lang="en-GB" sz="1300" dirty="0">
                <a:ea typeface="Calibri"/>
                <a:cs typeface="Times New Roman"/>
              </a:rPr>
            </a:br>
            <a:r>
              <a:rPr lang="en-GB" sz="700" dirty="0">
                <a:ea typeface="Calibri"/>
                <a:cs typeface="Times New Roman"/>
              </a:rPr>
              <a:t/>
            </a:r>
            <a:br>
              <a:rPr lang="en-GB" sz="700" dirty="0">
                <a:ea typeface="Calibri"/>
                <a:cs typeface="Times New Roman"/>
              </a:rPr>
            </a:br>
            <a:r>
              <a:rPr lang="en-GB" sz="1300" dirty="0">
                <a:ea typeface="Calibri"/>
                <a:cs typeface="Times New Roman"/>
              </a:rPr>
              <a:t>As a primary school </a:t>
            </a:r>
            <a:r>
              <a:rPr lang="en-GB" sz="1300" dirty="0" smtClean="0">
                <a:ea typeface="Calibri"/>
                <a:cs typeface="Times New Roman"/>
              </a:rPr>
              <a:t> of currently 262 pupils, but expecting considerable growth due to new housing in the village, we </a:t>
            </a:r>
            <a:r>
              <a:rPr lang="en-GB" sz="1300" dirty="0">
                <a:ea typeface="Calibri"/>
                <a:cs typeface="Times New Roman"/>
              </a:rPr>
              <a:t>have always been proud of the strong community feel. This extends from the involvement of the pre-schools in collective worship, to our Foundation Stage – Year 5 “buddy” system, to our close links with St Andrew’s church, to sustained engagement with parents, and to the involvement of members of the village community on our governing body, amongst many other things. Teamwork is at the heart of the school’s practices, between all levels of staff, between governors and amongst the pupils themselves. We are seeking to appoint a leader with a clear vision who will lead our dedicated staff team, working and communicating successfully with staff, children, parents, carers, governors and all who come in regular contact with the school. </a:t>
            </a:r>
            <a:br>
              <a:rPr lang="en-GB" sz="1300" dirty="0">
                <a:ea typeface="Calibri"/>
                <a:cs typeface="Times New Roman"/>
              </a:rPr>
            </a:br>
            <a:r>
              <a:rPr lang="en-GB" sz="1300" dirty="0">
                <a:ea typeface="Calibri"/>
                <a:cs typeface="Times New Roman"/>
              </a:rPr>
              <a:t/>
            </a:r>
            <a:br>
              <a:rPr lang="en-GB" sz="1300" dirty="0">
                <a:ea typeface="Calibri"/>
                <a:cs typeface="Times New Roman"/>
              </a:rPr>
            </a:br>
            <a:r>
              <a:rPr lang="en-GB" sz="1300" dirty="0"/>
              <a:t>We are proud of the pupils’ behaviour and positive attitudes, as well as the broader curriculum offerings in music, sport and art, though there is a strong focus on continued improvement in core subjects. As a church school, Christian values are central to our purpose and vision. Our last SIAMS inspection in March 2019 recognised that the “The core values, explored daily in collective worship, drive the vision and have had a positive impact on relationships in the school” and the strength of links with the local church. Our new Headteacher will lead Sutton Primary School in providing an outstanding education throughout the school while ensuring the continuation of our Christian ethos.</a:t>
            </a:r>
            <a:r>
              <a:rPr lang="en-GB" sz="1300" dirty="0">
                <a:ea typeface="Calibri"/>
                <a:cs typeface="Times New Roman"/>
              </a:rPr>
              <a:t/>
            </a:r>
            <a:br>
              <a:rPr lang="en-GB" sz="1300" dirty="0">
                <a:ea typeface="Calibri"/>
                <a:cs typeface="Times New Roman"/>
              </a:rPr>
            </a:br>
            <a:r>
              <a:rPr lang="en-GB" sz="700" dirty="0">
                <a:ea typeface="Calibri"/>
                <a:cs typeface="Times New Roman"/>
              </a:rPr>
              <a:t/>
            </a:r>
            <a:br>
              <a:rPr lang="en-GB" sz="700" dirty="0">
                <a:ea typeface="Calibri"/>
                <a:cs typeface="Times New Roman"/>
              </a:rPr>
            </a:br>
            <a:r>
              <a:rPr lang="en-GB" sz="700" dirty="0">
                <a:ea typeface="Calibri"/>
                <a:cs typeface="Times New Roman"/>
              </a:rPr>
              <a:t/>
            </a:r>
            <a:br>
              <a:rPr lang="en-GB" sz="700" dirty="0">
                <a:ea typeface="Calibri"/>
                <a:cs typeface="Times New Roman"/>
              </a:rPr>
            </a:br>
            <a:r>
              <a:rPr lang="en-GB" sz="1300" dirty="0">
                <a:ea typeface="Calibri"/>
                <a:cs typeface="Times New Roman"/>
              </a:rPr>
              <a:t>The information in this pack provides a taste of the school’s activities and character that can be supplemented by visiting our school website </a:t>
            </a:r>
            <a:r>
              <a:rPr lang="en-GB" sz="1300" dirty="0">
                <a:ea typeface="Calibri"/>
                <a:cs typeface="Times New Roman"/>
                <a:hlinkClick r:id="rId2"/>
              </a:rPr>
              <a:t>www.sutton.cambs.sch.uk</a:t>
            </a:r>
            <a:r>
              <a:rPr lang="en-GB" sz="1300" dirty="0">
                <a:ea typeface="Calibri"/>
                <a:cs typeface="Times New Roman"/>
              </a:rPr>
              <a:t> where </a:t>
            </a:r>
            <a:r>
              <a:rPr lang="en-GB" sz="1300" dirty="0" smtClean="0">
                <a:ea typeface="Calibri"/>
                <a:cs typeface="Times New Roman"/>
              </a:rPr>
              <a:t>you </a:t>
            </a:r>
            <a:r>
              <a:rPr lang="en-GB" sz="1300" dirty="0">
                <a:ea typeface="Calibri"/>
                <a:cs typeface="Times New Roman"/>
              </a:rPr>
              <a:t>can </a:t>
            </a:r>
            <a:r>
              <a:rPr lang="en-GB" sz="1300" dirty="0" smtClean="0">
                <a:ea typeface="Calibri"/>
                <a:cs typeface="Times New Roman"/>
              </a:rPr>
              <a:t>watch </a:t>
            </a:r>
            <a:r>
              <a:rPr lang="en-GB" sz="1300" dirty="0">
                <a:ea typeface="Calibri"/>
                <a:cs typeface="Times New Roman"/>
              </a:rPr>
              <a:t>a recent video </a:t>
            </a:r>
            <a:r>
              <a:rPr lang="en-GB" sz="1300" dirty="0" smtClean="0">
                <a:ea typeface="Calibri"/>
                <a:cs typeface="Times New Roman"/>
              </a:rPr>
              <a:t>tour of the school on </a:t>
            </a:r>
            <a:r>
              <a:rPr lang="en-GB" sz="1300" smtClean="0">
                <a:ea typeface="Calibri"/>
                <a:cs typeface="Times New Roman"/>
              </a:rPr>
              <a:t>the front </a:t>
            </a:r>
            <a:r>
              <a:rPr lang="en-GB" sz="1300" dirty="0" smtClean="0">
                <a:ea typeface="Calibri"/>
                <a:cs typeface="Times New Roman"/>
              </a:rPr>
              <a:t>page.</a:t>
            </a:r>
            <a:r>
              <a:rPr lang="en-GB" sz="1300" dirty="0">
                <a:ea typeface="Calibri"/>
                <a:cs typeface="Times New Roman"/>
              </a:rPr>
              <a:t/>
            </a:r>
            <a:br>
              <a:rPr lang="en-GB" sz="1300" dirty="0">
                <a:ea typeface="Calibri"/>
                <a:cs typeface="Times New Roman"/>
              </a:rPr>
            </a:br>
            <a:r>
              <a:rPr lang="en-GB" sz="700" dirty="0">
                <a:ea typeface="Calibri"/>
                <a:cs typeface="Times New Roman"/>
              </a:rPr>
              <a:t/>
            </a:r>
            <a:br>
              <a:rPr lang="en-GB" sz="700" dirty="0">
                <a:ea typeface="Calibri"/>
                <a:cs typeface="Times New Roman"/>
              </a:rPr>
            </a:br>
            <a:r>
              <a:rPr lang="en-GB" sz="1300" dirty="0">
                <a:ea typeface="Calibri"/>
                <a:cs typeface="Times New Roman"/>
              </a:rPr>
              <a:t>Further information on how to see our enthusiastic pupils and staff in action is provided later in the </a:t>
            </a:r>
            <a:r>
              <a:rPr lang="en-GB" sz="1300" dirty="0" smtClean="0">
                <a:ea typeface="Calibri"/>
                <a:cs typeface="Times New Roman"/>
              </a:rPr>
              <a:t>pack. </a:t>
            </a:r>
            <a:r>
              <a:rPr lang="en-GB" sz="1300" dirty="0">
                <a:ea typeface="Calibri"/>
                <a:cs typeface="Times New Roman"/>
              </a:rPr>
              <a:t>We are also happy to receive informal enquiries regarding the post via Chair@sutton.cambs.sch.uk</a:t>
            </a:r>
            <a:br>
              <a:rPr lang="en-GB" sz="1300" dirty="0">
                <a:ea typeface="Calibri"/>
                <a:cs typeface="Times New Roman"/>
              </a:rPr>
            </a:br>
            <a:r>
              <a:rPr lang="en-GB" sz="700" dirty="0">
                <a:ea typeface="Calibri"/>
                <a:cs typeface="Times New Roman"/>
              </a:rPr>
              <a:t/>
            </a:r>
            <a:br>
              <a:rPr lang="en-GB" sz="700" dirty="0">
                <a:ea typeface="Calibri"/>
                <a:cs typeface="Times New Roman"/>
              </a:rPr>
            </a:br>
            <a:r>
              <a:rPr lang="en-GB" sz="1300" dirty="0">
                <a:ea typeface="Calibri"/>
                <a:cs typeface="Times New Roman"/>
              </a:rPr>
              <a:t>Applications for the Headteacher post should be sent to our Personnel provider, EPM, via headship@epm.co.uk by midday on </a:t>
            </a:r>
            <a:r>
              <a:rPr lang="en-GB" sz="1300" dirty="0" smtClean="0">
                <a:ea typeface="Calibri"/>
                <a:cs typeface="Times New Roman"/>
              </a:rPr>
              <a:t>Monday 25</a:t>
            </a:r>
            <a:r>
              <a:rPr lang="en-GB" sz="1300" baseline="30000" dirty="0" smtClean="0">
                <a:ea typeface="Calibri"/>
                <a:cs typeface="Times New Roman"/>
              </a:rPr>
              <a:t>th</a:t>
            </a:r>
            <a:r>
              <a:rPr lang="en-GB" sz="1300" dirty="0" smtClean="0">
                <a:ea typeface="Calibri"/>
                <a:cs typeface="Times New Roman"/>
              </a:rPr>
              <a:t> January 2021. </a:t>
            </a:r>
            <a:r>
              <a:rPr lang="en-GB" sz="1300" dirty="0">
                <a:ea typeface="Calibri"/>
                <a:cs typeface="Times New Roman"/>
              </a:rPr>
              <a:t>Please note that CVs will not be accepted. We will shortlist </a:t>
            </a:r>
            <a:r>
              <a:rPr lang="en-GB" sz="1300" dirty="0" smtClean="0">
                <a:ea typeface="Calibri"/>
                <a:cs typeface="Times New Roman"/>
              </a:rPr>
              <a:t>the following Friday and </a:t>
            </a:r>
            <a:r>
              <a:rPr lang="en-GB" sz="1300" dirty="0">
                <a:ea typeface="Calibri"/>
                <a:cs typeface="Times New Roman"/>
              </a:rPr>
              <a:t>invite successful candidates for assessment and interview on </a:t>
            </a:r>
            <a:r>
              <a:rPr lang="en-GB" sz="1300" dirty="0" smtClean="0">
                <a:ea typeface="Calibri"/>
                <a:cs typeface="Times New Roman"/>
              </a:rPr>
              <a:t>Thursday 4</a:t>
            </a:r>
            <a:r>
              <a:rPr lang="en-GB" sz="1300" baseline="30000" dirty="0" smtClean="0">
                <a:ea typeface="Calibri"/>
                <a:cs typeface="Times New Roman"/>
              </a:rPr>
              <a:t>th</a:t>
            </a:r>
            <a:r>
              <a:rPr lang="en-GB" sz="1300" dirty="0" smtClean="0">
                <a:ea typeface="Calibri"/>
                <a:cs typeface="Times New Roman"/>
              </a:rPr>
              <a:t> and Friday 5</a:t>
            </a:r>
            <a:r>
              <a:rPr lang="en-GB" sz="1300" baseline="30000" dirty="0" smtClean="0">
                <a:ea typeface="Calibri"/>
                <a:cs typeface="Times New Roman"/>
              </a:rPr>
              <a:t>th</a:t>
            </a:r>
            <a:r>
              <a:rPr lang="en-GB" sz="1300" dirty="0" smtClean="0">
                <a:ea typeface="Calibri"/>
                <a:cs typeface="Times New Roman"/>
              </a:rPr>
              <a:t> February 2021.</a:t>
            </a:r>
            <a:r>
              <a:rPr lang="en-GB" sz="1300" dirty="0">
                <a:ea typeface="Calibri"/>
                <a:cs typeface="Times New Roman"/>
              </a:rPr>
              <a:t/>
            </a:r>
            <a:br>
              <a:rPr lang="en-GB" sz="1300" dirty="0">
                <a:ea typeface="Calibri"/>
                <a:cs typeface="Times New Roman"/>
              </a:rPr>
            </a:br>
            <a:r>
              <a:rPr lang="en-GB" sz="1300" dirty="0">
                <a:ea typeface="Calibri"/>
                <a:cs typeface="Times New Roman"/>
              </a:rPr>
              <a:t/>
            </a:r>
            <a:br>
              <a:rPr lang="en-GB" sz="1300" dirty="0">
                <a:ea typeface="Calibri"/>
                <a:cs typeface="Times New Roman"/>
              </a:rPr>
            </a:br>
            <a:r>
              <a:rPr lang="en-GB" sz="700" dirty="0">
                <a:ea typeface="Calibri"/>
                <a:cs typeface="Times New Roman"/>
              </a:rPr>
              <a:t/>
            </a:r>
            <a:br>
              <a:rPr lang="en-GB" sz="700" dirty="0">
                <a:ea typeface="Calibri"/>
                <a:cs typeface="Times New Roman"/>
              </a:rPr>
            </a:br>
            <a:r>
              <a:rPr lang="en-GB" sz="1300" dirty="0">
                <a:ea typeface="Calibri"/>
                <a:cs typeface="Times New Roman"/>
              </a:rPr>
              <a:t>Many thanks for your interest and </a:t>
            </a:r>
            <a:r>
              <a:rPr lang="en-GB" sz="1300" dirty="0" smtClean="0">
                <a:ea typeface="Calibri"/>
                <a:cs typeface="Times New Roman"/>
              </a:rPr>
              <a:t>I </a:t>
            </a:r>
            <a:r>
              <a:rPr lang="en-GB" sz="1300" dirty="0">
                <a:ea typeface="Calibri"/>
                <a:cs typeface="Times New Roman"/>
              </a:rPr>
              <a:t>look forward to meeting you,</a:t>
            </a:r>
            <a:br>
              <a:rPr lang="en-GB" sz="1300" dirty="0">
                <a:ea typeface="Calibri"/>
                <a:cs typeface="Times New Roman"/>
              </a:rPr>
            </a:br>
            <a:r>
              <a:rPr lang="en-GB" sz="700" dirty="0">
                <a:ea typeface="Calibri"/>
                <a:cs typeface="Times New Roman"/>
              </a:rPr>
              <a:t/>
            </a:r>
            <a:br>
              <a:rPr lang="en-GB" sz="700" dirty="0">
                <a:ea typeface="Calibri"/>
                <a:cs typeface="Times New Roman"/>
              </a:rPr>
            </a:br>
            <a:r>
              <a:rPr lang="en-GB" sz="1600" i="1" dirty="0">
                <a:latin typeface="Freestyle Script"/>
                <a:ea typeface="Calibri"/>
                <a:cs typeface="Times New Roman"/>
              </a:rPr>
              <a:t>Hilary Sanderson </a:t>
            </a:r>
            <a:br>
              <a:rPr lang="en-GB" sz="1600" i="1" dirty="0">
                <a:latin typeface="Freestyle Script"/>
                <a:ea typeface="Calibri"/>
                <a:cs typeface="Times New Roman"/>
              </a:rPr>
            </a:br>
            <a:r>
              <a:rPr lang="en-GB" sz="1300" dirty="0" smtClean="0">
                <a:ea typeface="Calibri"/>
                <a:cs typeface="Times New Roman"/>
              </a:rPr>
              <a:t>Chair </a:t>
            </a:r>
            <a:r>
              <a:rPr lang="en-GB" sz="1300" dirty="0">
                <a:ea typeface="Calibri"/>
                <a:cs typeface="Times New Roman"/>
              </a:rPr>
              <a:t>of the Governing Body</a:t>
            </a:r>
            <a:br>
              <a:rPr lang="en-GB" sz="1300" dirty="0">
                <a:ea typeface="Calibri"/>
                <a:cs typeface="Times New Roman"/>
              </a:rPr>
            </a:br>
            <a:endParaRPr lang="en-GB" sz="1300" dirty="0">
              <a:ea typeface="Calibri"/>
              <a:cs typeface="Times New Roman"/>
            </a:endParaRPr>
          </a:p>
        </p:txBody>
      </p:sp>
      <p:sp>
        <p:nvSpPr>
          <p:cNvPr id="4" name="Slide Number Placeholder 3"/>
          <p:cNvSpPr>
            <a:spLocks noGrp="1"/>
          </p:cNvSpPr>
          <p:nvPr>
            <p:ph type="sldNum" sz="quarter" idx="12"/>
          </p:nvPr>
        </p:nvSpPr>
        <p:spPr/>
        <p:txBody>
          <a:bodyPr/>
          <a:lstStyle/>
          <a:p>
            <a:r>
              <a:rPr lang="en-GB" dirty="0"/>
              <a:t>1</a:t>
            </a:r>
          </a:p>
        </p:txBody>
      </p:sp>
    </p:spTree>
    <p:extLst>
      <p:ext uri="{BB962C8B-B14F-4D97-AF65-F5344CB8AC3E}">
        <p14:creationId xmlns:p14="http://schemas.microsoft.com/office/powerpoint/2010/main" val="1084867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a:bodyPr>
          <a:lstStyle/>
          <a:p>
            <a:pPr algn="l"/>
            <a:r>
              <a:rPr lang="en-GB" sz="2400" dirty="0">
                <a:solidFill>
                  <a:srgbClr val="000066"/>
                </a:solidFill>
              </a:rPr>
              <a:t>About Our School -  Vision &amp; Values</a:t>
            </a:r>
            <a:r>
              <a:rPr lang="en-GB" sz="1100" dirty="0">
                <a:solidFill>
                  <a:schemeClr val="tx2"/>
                </a:solidFill>
              </a:rPr>
              <a:t/>
            </a:r>
            <a:br>
              <a:rPr lang="en-GB" sz="1100" dirty="0">
                <a:solidFill>
                  <a:schemeClr val="tx2"/>
                </a:solidFill>
              </a:rPr>
            </a:br>
            <a:r>
              <a:rPr lang="en-GB" sz="1100" dirty="0"/>
              <a:t/>
            </a:r>
            <a:br>
              <a:rPr lang="en-GB" sz="1100" dirty="0"/>
            </a:br>
            <a:r>
              <a:rPr lang="en-GB" sz="1200" dirty="0"/>
              <a:t>We are a </a:t>
            </a:r>
            <a:r>
              <a:rPr lang="en-GB" sz="1200" b="1" dirty="0"/>
              <a:t>learning community</a:t>
            </a:r>
            <a:r>
              <a:rPr lang="en-GB" sz="1200" dirty="0"/>
              <a:t> – all here for the common purpose of growing as individuals and collectively - both in knowledge and skill as well as spiritually; we work together to rise to challenges – helping and encouraging one another to flourish; taking joy in and celebrating our successes.</a:t>
            </a:r>
            <a:br>
              <a:rPr lang="en-GB" sz="1200" dirty="0"/>
            </a:br>
            <a:r>
              <a:rPr lang="en-GB" sz="1200" dirty="0"/>
              <a:t> </a:t>
            </a:r>
            <a:br>
              <a:rPr lang="en-GB" sz="1200" dirty="0"/>
            </a:br>
            <a:r>
              <a:rPr lang="en-GB" sz="1200" dirty="0"/>
              <a:t>We </a:t>
            </a:r>
            <a:r>
              <a:rPr lang="en-GB" sz="1200" dirty="0" smtClean="0"/>
              <a:t>design our </a:t>
            </a:r>
            <a:r>
              <a:rPr lang="en-GB" sz="1200" dirty="0"/>
              <a:t>curriculum to ensure that</a:t>
            </a:r>
            <a:r>
              <a:rPr lang="en-GB" sz="1200" b="1" dirty="0"/>
              <a:t>: </a:t>
            </a:r>
            <a:r>
              <a:rPr lang="en-GB" sz="1200" b="1" i="1" dirty="0"/>
              <a:t>all our children nurture a respect for all God's children and love of our local and global neighbours, developing a sense of personal and collective responsibility to contribute towards the world God intended for us. </a:t>
            </a:r>
            <a:r>
              <a:rPr lang="en-GB" sz="1200" dirty="0"/>
              <a:t/>
            </a:r>
            <a:br>
              <a:rPr lang="en-GB" sz="1200" dirty="0"/>
            </a:br>
            <a:r>
              <a:rPr lang="en-GB" sz="1200" dirty="0"/>
              <a:t/>
            </a:r>
            <a:br>
              <a:rPr lang="en-GB" sz="1200" dirty="0"/>
            </a:br>
            <a:r>
              <a:rPr lang="en-GB" sz="1200" dirty="0"/>
              <a:t>Our central value of Respect is the foundation of our school purpose, as well as our one rule:</a:t>
            </a:r>
            <a:br>
              <a:rPr lang="en-GB" sz="1200" dirty="0"/>
            </a:br>
            <a:r>
              <a:rPr lang="en-GB" sz="1200" dirty="0"/>
              <a:t/>
            </a:r>
            <a:br>
              <a:rPr lang="en-GB" sz="1200" dirty="0"/>
            </a:br>
            <a:r>
              <a:rPr lang="en-GB" sz="1200" dirty="0"/>
              <a:t>		</a:t>
            </a:r>
            <a:r>
              <a:rPr lang="en-GB" sz="1200" b="1" i="1" dirty="0"/>
              <a:t>At Sutton School we choose Respect:</a:t>
            </a:r>
            <a:r>
              <a:rPr lang="en-GB" sz="1200" dirty="0"/>
              <a:t/>
            </a:r>
            <a:br>
              <a:rPr lang="en-GB" sz="1200" dirty="0"/>
            </a:br>
            <a:r>
              <a:rPr lang="en-GB" sz="1200" dirty="0"/>
              <a:t>	Respecting ourselves: by being the best we can in all we do.</a:t>
            </a:r>
            <a:br>
              <a:rPr lang="en-GB" sz="1200" dirty="0"/>
            </a:br>
            <a:r>
              <a:rPr lang="en-GB" sz="1200" dirty="0"/>
              <a:t>	Respecting others: by loving our neighbours as unique individuals.</a:t>
            </a:r>
            <a:br>
              <a:rPr lang="en-GB" sz="1200" dirty="0"/>
            </a:br>
            <a:r>
              <a:rPr lang="en-GB" sz="1200" dirty="0"/>
              <a:t>	Respecting the environment: by looking after God’s world and everything in it.</a:t>
            </a:r>
            <a:br>
              <a:rPr lang="en-GB" sz="1200" dirty="0"/>
            </a:br>
            <a:r>
              <a:rPr lang="en-GB" sz="1200" b="1" dirty="0"/>
              <a:t/>
            </a:r>
            <a:br>
              <a:rPr lang="en-GB" sz="1200" b="1" dirty="0"/>
            </a:br>
            <a:r>
              <a:rPr lang="en-GB" sz="1200" b="1" dirty="0"/>
              <a:t>As well as respect, our values are encapsulated in five key words:</a:t>
            </a:r>
            <a:br>
              <a:rPr lang="en-GB" sz="1200" b="1" dirty="0"/>
            </a:br>
            <a:r>
              <a:rPr lang="en-GB" sz="1200" b="1" dirty="0"/>
              <a:t/>
            </a:r>
            <a:br>
              <a:rPr lang="en-GB" sz="1200" b="1" dirty="0"/>
            </a:br>
            <a:r>
              <a:rPr lang="en-GB" sz="1200" b="1" dirty="0"/>
              <a:t>Love:</a:t>
            </a:r>
            <a:r>
              <a:rPr lang="en-GB" sz="1200" dirty="0"/>
              <a:t> We love our neighbours (community) and are caring and compassionate; We value all God’s children (diversity); We love our learning; We are forgiving and seek to enjoy our time together in and out of school.</a:t>
            </a:r>
            <a:br>
              <a:rPr lang="en-GB" sz="1200" dirty="0"/>
            </a:br>
            <a:r>
              <a:rPr lang="en-GB" sz="1200" b="1" dirty="0"/>
              <a:t>Peace</a:t>
            </a:r>
            <a:r>
              <a:rPr lang="en-GB" sz="1200" dirty="0"/>
              <a:t>: We promote prayer and reflection; gentleness, self control and patience; We practise peaceful problem solving and mediate through talk and reflection when issues arise; We strive to make Sutton School a nurturing place in which pupils can feel safe and secure.</a:t>
            </a:r>
            <a:br>
              <a:rPr lang="en-GB" sz="1200" dirty="0"/>
            </a:br>
            <a:r>
              <a:rPr lang="en-GB" sz="1200" b="1" dirty="0"/>
              <a:t>Trust: </a:t>
            </a:r>
            <a:r>
              <a:rPr lang="en-GB" sz="1200" dirty="0"/>
              <a:t>We are honest and trustworthy; We are responsible </a:t>
            </a:r>
            <a:br>
              <a:rPr lang="en-GB" sz="1200" dirty="0"/>
            </a:br>
            <a:r>
              <a:rPr lang="en-GB" sz="1200" dirty="0"/>
              <a:t>and reliable; We trust and have faith in ourselves and are</a:t>
            </a:r>
            <a:br>
              <a:rPr lang="en-GB" sz="1200" dirty="0"/>
            </a:br>
            <a:r>
              <a:rPr lang="en-GB" sz="1200" dirty="0"/>
              <a:t>resilient, persevering and supporting of each other to</a:t>
            </a:r>
            <a:br>
              <a:rPr lang="en-GB" sz="1200" dirty="0"/>
            </a:br>
            <a:r>
              <a:rPr lang="en-GB" sz="1200" dirty="0"/>
              <a:t> overcome challenges;</a:t>
            </a:r>
            <a:br>
              <a:rPr lang="en-GB" sz="1200" dirty="0"/>
            </a:br>
            <a:r>
              <a:rPr lang="en-GB" sz="1200" b="1" dirty="0"/>
              <a:t>Koinonia: </a:t>
            </a:r>
            <a:r>
              <a:rPr lang="en-GB" sz="1200" dirty="0"/>
              <a:t>(A Greek word that means fellowship and</a:t>
            </a:r>
            <a:br>
              <a:rPr lang="en-GB" sz="1200" dirty="0"/>
            </a:br>
            <a:r>
              <a:rPr lang="en-GB" sz="1200" dirty="0"/>
              <a:t>friendship, community and communion) We promote</a:t>
            </a:r>
            <a:br>
              <a:rPr lang="en-GB" sz="1200" dirty="0"/>
            </a:br>
            <a:r>
              <a:rPr lang="en-GB" sz="1200" dirty="0"/>
              <a:t>fellowship as a united community of shared and</a:t>
            </a:r>
            <a:br>
              <a:rPr lang="en-GB" sz="1200" dirty="0"/>
            </a:br>
            <a:r>
              <a:rPr lang="en-GB" sz="1200" dirty="0"/>
              <a:t>differing beliefs, interests and ideas.  We are all </a:t>
            </a:r>
            <a:br>
              <a:rPr lang="en-GB" sz="1200" dirty="0"/>
            </a:br>
            <a:r>
              <a:rPr lang="en-GB" sz="1200" dirty="0"/>
              <a:t>committed as lifelong learners and we share, </a:t>
            </a:r>
            <a:br>
              <a:rPr lang="en-GB" sz="1200" dirty="0"/>
            </a:br>
            <a:r>
              <a:rPr lang="en-GB" sz="1200" dirty="0"/>
              <a:t>contribute and participate wholeheartedly in action </a:t>
            </a:r>
            <a:br>
              <a:rPr lang="en-GB" sz="1200" dirty="0"/>
            </a:br>
            <a:r>
              <a:rPr lang="en-GB" sz="1200" dirty="0"/>
              <a:t>for change, making life better for those we can.</a:t>
            </a:r>
            <a:br>
              <a:rPr lang="en-GB" sz="1200" dirty="0"/>
            </a:br>
            <a:r>
              <a:rPr lang="en-GB" sz="1200" b="1" dirty="0"/>
              <a:t>Justice: </a:t>
            </a:r>
            <a:r>
              <a:rPr lang="en-GB" sz="1200" dirty="0"/>
              <a:t>We act fairly towards one another and work </a:t>
            </a:r>
            <a:br>
              <a:rPr lang="en-GB" sz="1200" dirty="0"/>
            </a:br>
            <a:r>
              <a:rPr lang="en-GB" sz="1200" dirty="0"/>
              <a:t>to make sure that all voices are heard; We strive for</a:t>
            </a:r>
            <a:br>
              <a:rPr lang="en-GB" sz="1200" dirty="0"/>
            </a:br>
            <a:r>
              <a:rPr lang="en-GB" sz="1200" dirty="0"/>
              <a:t>equity and equal opportunity, ensuring that each</a:t>
            </a:r>
            <a:br>
              <a:rPr lang="en-GB" sz="1200" dirty="0"/>
            </a:br>
            <a:r>
              <a:rPr lang="en-GB" sz="1200" dirty="0"/>
              <a:t>individual child is nurtured and supported according</a:t>
            </a:r>
            <a:br>
              <a:rPr lang="en-GB" sz="1200" dirty="0"/>
            </a:br>
            <a:r>
              <a:rPr lang="en-GB" sz="1200" dirty="0"/>
              <a:t>to their skills, talents and needs.</a:t>
            </a:r>
            <a:br>
              <a:rPr lang="en-GB" sz="1200" dirty="0"/>
            </a:br>
            <a:endParaRPr lang="en-GB" sz="1200" b="1" dirty="0">
              <a:solidFill>
                <a:srgbClr val="000066"/>
              </a:solidFill>
            </a:endParaRPr>
          </a:p>
        </p:txBody>
      </p:sp>
      <p:sp>
        <p:nvSpPr>
          <p:cNvPr id="5" name="Slide Number Placeholder 4"/>
          <p:cNvSpPr>
            <a:spLocks noGrp="1"/>
          </p:cNvSpPr>
          <p:nvPr>
            <p:ph type="sldNum" sz="quarter" idx="12"/>
          </p:nvPr>
        </p:nvSpPr>
        <p:spPr/>
        <p:txBody>
          <a:bodyPr/>
          <a:lstStyle/>
          <a:p>
            <a:r>
              <a:rPr lang="en-GB" dirty="0"/>
              <a:t>2</a:t>
            </a:r>
          </a:p>
        </p:txBody>
      </p:sp>
      <p:pic>
        <p:nvPicPr>
          <p:cNvPr id="3" name="Picture 2">
            <a:extLst>
              <a:ext uri="{FF2B5EF4-FFF2-40B4-BE49-F238E27FC236}">
                <a16:creationId xmlns:a16="http://schemas.microsoft.com/office/drawing/2014/main" xmlns="" id="{2F24F022-6FDD-49DF-941E-0594232F796C}"/>
              </a:ext>
            </a:extLst>
          </p:cNvPr>
          <p:cNvPicPr>
            <a:picLocks noChangeAspect="1"/>
          </p:cNvPicPr>
          <p:nvPr/>
        </p:nvPicPr>
        <p:blipFill>
          <a:blip r:embed="rId2"/>
          <a:stretch>
            <a:fillRect/>
          </a:stretch>
        </p:blipFill>
        <p:spPr>
          <a:xfrm>
            <a:off x="4365104" y="5543662"/>
            <a:ext cx="1733080" cy="3240000"/>
          </a:xfrm>
          <a:prstGeom prst="rect">
            <a:avLst/>
          </a:prstGeom>
          <a:effectLst>
            <a:softEdge rad="127000"/>
          </a:effectLst>
        </p:spPr>
      </p:pic>
    </p:spTree>
    <p:extLst>
      <p:ext uri="{BB962C8B-B14F-4D97-AF65-F5344CB8AC3E}">
        <p14:creationId xmlns:p14="http://schemas.microsoft.com/office/powerpoint/2010/main" val="20774710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fontScale="90000"/>
          </a:bodyPr>
          <a:lstStyle/>
          <a:p>
            <a:pPr algn="l"/>
            <a:r>
              <a:rPr lang="en-GB" sz="2700" dirty="0">
                <a:solidFill>
                  <a:srgbClr val="000066"/>
                </a:solidFill>
              </a:rPr>
              <a:t>Organisation</a:t>
            </a:r>
            <a:r>
              <a:rPr lang="en-GB" dirty="0"/>
              <a:t/>
            </a:r>
            <a:br>
              <a:rPr lang="en-GB" dirty="0"/>
            </a:br>
            <a:r>
              <a:rPr lang="en-GB" sz="1300" dirty="0"/>
              <a:t>The school has a pupil admission number of 45 per year group, with an average of 320 pupils on roll in recent years, although the current roll is 291. Due to varying numbers in different year groups, the structure can change from one year to another. In the 2020/21 academic year we are operating one class of EYFS pupils with three mixed year classes in Key Stage 1; Key Stage 2 is split across six classes, three lower KS2 and three upper. Teachers work closely together planning a broad and balanced curriculum for the year groups.  We utilise a variety of approaches in order to realise each child’s potential. </a:t>
            </a:r>
            <a:br>
              <a:rPr lang="en-GB" sz="1300" dirty="0"/>
            </a:br>
            <a:r>
              <a:rPr lang="en-GB" sz="700" dirty="0"/>
              <a:t/>
            </a:r>
            <a:br>
              <a:rPr lang="en-GB" sz="700" dirty="0"/>
            </a:br>
            <a:r>
              <a:rPr lang="en-GB" sz="1300" dirty="0"/>
              <a:t>The Senior Leadership Team work collaboratively with the governing body. Some teachers have specific whole school subject leadership responsibilities.  Many of our talented teaching assistants have specialisms, such as literacy or SEMH needs.  We have a strong team of support staff including dedicated office and finance personnel. </a:t>
            </a:r>
            <a:br>
              <a:rPr lang="en-GB" sz="1300" dirty="0"/>
            </a:br>
            <a:r>
              <a:rPr lang="en-GB" sz="1300" dirty="0"/>
              <a:t/>
            </a:r>
            <a:br>
              <a:rPr lang="en-GB" sz="1300" dirty="0"/>
            </a:br>
            <a:r>
              <a:rPr lang="en-GB" sz="2700" dirty="0">
                <a:solidFill>
                  <a:srgbClr val="000066"/>
                </a:solidFill>
              </a:rPr>
              <a:t>Our premises, grounds and facilities</a:t>
            </a:r>
            <a:br>
              <a:rPr lang="en-GB" sz="2700" dirty="0">
                <a:solidFill>
                  <a:srgbClr val="000066"/>
                </a:solidFill>
              </a:rPr>
            </a:br>
            <a:r>
              <a:rPr lang="en-GB" sz="700" dirty="0"/>
              <a:t/>
            </a:r>
            <a:br>
              <a:rPr lang="en-GB" sz="700" dirty="0"/>
            </a:br>
            <a:r>
              <a:rPr lang="en-GB" sz="1300" dirty="0"/>
              <a:t>As a traditional village school, we are proud of our extensive grounds which include a large sports field, an outdoor classroom, an adventure playground and an allotment area with fruit trees.  We also have a specific garden for our EYFS pupils which offers allotment beds, hardstanding and artificial turf.  Our playground areas include a large open space with basketball hoops, smaller sheltered quiet areas with benches, a small running track and various games.  Our walls are decorated with murals as well as a traversing wall. We are very proud of our new mosaic displaying the school’s values.</a:t>
            </a:r>
            <a:br>
              <a:rPr lang="en-GB" sz="1300" dirty="0"/>
            </a:br>
            <a:r>
              <a:rPr lang="en-GB" sz="1300" dirty="0"/>
              <a:t/>
            </a:r>
            <a:br>
              <a:rPr lang="en-GB" sz="1300" dirty="0"/>
            </a:br>
            <a:r>
              <a:rPr lang="en-GB" sz="1300" dirty="0"/>
              <a:t/>
            </a:r>
            <a:br>
              <a:rPr lang="en-GB" sz="1300" dirty="0"/>
            </a:br>
            <a:r>
              <a:rPr lang="en-GB" sz="1300" dirty="0"/>
              <a:t/>
            </a:r>
            <a:br>
              <a:rPr lang="en-GB" sz="1300" dirty="0"/>
            </a:br>
            <a:r>
              <a:rPr lang="en-GB" sz="1300" dirty="0"/>
              <a:t/>
            </a:r>
            <a:br>
              <a:rPr lang="en-GB" sz="1300" dirty="0"/>
            </a:br>
            <a:r>
              <a:rPr lang="en-GB" sz="1300" dirty="0"/>
              <a:t/>
            </a:r>
            <a:br>
              <a:rPr lang="en-GB" sz="1300" dirty="0"/>
            </a:br>
            <a:r>
              <a:rPr lang="en-GB" sz="1300" dirty="0"/>
              <a:t/>
            </a:r>
            <a:br>
              <a:rPr lang="en-GB" sz="1300" dirty="0"/>
            </a:br>
            <a:r>
              <a:rPr lang="en-GB" sz="1300" dirty="0"/>
              <a:t/>
            </a:r>
            <a:br>
              <a:rPr lang="en-GB" sz="1300" dirty="0"/>
            </a:br>
            <a:r>
              <a:rPr lang="en-GB" sz="1300" dirty="0"/>
              <a:t/>
            </a:r>
            <a:br>
              <a:rPr lang="en-GB" sz="1300" dirty="0"/>
            </a:br>
            <a:r>
              <a:rPr lang="en-GB" sz="1300" dirty="0"/>
              <a:t/>
            </a:r>
            <a:br>
              <a:rPr lang="en-GB" sz="1300" dirty="0"/>
            </a:br>
            <a:r>
              <a:rPr lang="en-GB" sz="1300" dirty="0"/>
              <a:t/>
            </a:r>
            <a:br>
              <a:rPr lang="en-GB" sz="1300" dirty="0"/>
            </a:br>
            <a:r>
              <a:rPr lang="en-GB" sz="1300" dirty="0"/>
              <a:t/>
            </a:r>
            <a:br>
              <a:rPr lang="en-GB" sz="1300" dirty="0"/>
            </a:br>
            <a:r>
              <a:rPr lang="en-GB" sz="1300" dirty="0"/>
              <a:t/>
            </a:r>
            <a:br>
              <a:rPr lang="en-GB" sz="1300" dirty="0"/>
            </a:br>
            <a:r>
              <a:rPr lang="en-GB" sz="1300" dirty="0"/>
              <a:t/>
            </a:r>
            <a:br>
              <a:rPr lang="en-GB" sz="1300" dirty="0"/>
            </a:br>
            <a:r>
              <a:rPr lang="en-GB" sz="1300" dirty="0"/>
              <a:t>Our buildings include a large, open and well-lit hall, kitchens,  a library, a dedicated music room and a well-equipped staff room. We also have a dedicated setting, The Bridge, for children with particular needs</a:t>
            </a:r>
            <a:r>
              <a:rPr lang="en-GB" sz="1300" dirty="0" smtClean="0"/>
              <a:t>.</a:t>
            </a:r>
            <a:r>
              <a:rPr lang="en-GB" sz="700" dirty="0"/>
              <a:t/>
            </a:r>
            <a:br>
              <a:rPr lang="en-GB" sz="700" dirty="0"/>
            </a:br>
            <a:r>
              <a:rPr lang="en-GB" sz="1300" dirty="0"/>
              <a:t>The school was a Victorian building but has had many additions and alterations.  The community room, added during major re-building works in the 1990s,  belongs to the parish council.  It is used by many community groups and is also available to the school. </a:t>
            </a:r>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951" t="8277"/>
          <a:stretch/>
        </p:blipFill>
        <p:spPr>
          <a:xfrm>
            <a:off x="3945912" y="5364088"/>
            <a:ext cx="2142770" cy="1584176"/>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r>
              <a:rPr lang="en-GB" dirty="0"/>
              <a:t>3</a:t>
            </a:r>
          </a:p>
        </p:txBody>
      </p:sp>
      <p:pic>
        <p:nvPicPr>
          <p:cNvPr id="7" name="Picture 6" descr="Forest scho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80" y="5364087"/>
            <a:ext cx="3456384" cy="1593141"/>
          </a:xfrm>
          <a:prstGeom prst="rect">
            <a:avLst/>
          </a:prstGeom>
          <a:effectLst>
            <a:softEdge rad="114300"/>
          </a:effectLst>
        </p:spPr>
      </p:pic>
    </p:spTree>
    <p:extLst>
      <p:ext uri="{BB962C8B-B14F-4D97-AF65-F5344CB8AC3E}">
        <p14:creationId xmlns:p14="http://schemas.microsoft.com/office/powerpoint/2010/main" val="28632021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fontScale="90000"/>
          </a:bodyPr>
          <a:lstStyle/>
          <a:p>
            <a:pPr algn="l"/>
            <a:r>
              <a:rPr lang="en-GB" sz="2400" dirty="0">
                <a:solidFill>
                  <a:srgbClr val="000066"/>
                </a:solidFill>
              </a:rPr>
              <a:t>About Our School - Our rich and broad curriculum</a:t>
            </a:r>
            <a:br>
              <a:rPr lang="en-GB" sz="2400" dirty="0">
                <a:solidFill>
                  <a:srgbClr val="000066"/>
                </a:solidFill>
              </a:rPr>
            </a:br>
            <a:r>
              <a:rPr lang="en-GB" sz="1200" dirty="0"/>
              <a:t/>
            </a:r>
            <a:br>
              <a:rPr lang="en-GB" sz="1200" dirty="0"/>
            </a:br>
            <a:r>
              <a:rPr lang="en-GB" sz="1200" dirty="0"/>
              <a:t>You can download our most recent OFSTED inspection report and SIAMS inspection report from our school website, http://www.sutton.cambs.sch.uk/website</a:t>
            </a:r>
            <a:br>
              <a:rPr lang="en-GB" sz="1200" dirty="0"/>
            </a:br>
            <a:r>
              <a:rPr lang="en-GB" sz="700" dirty="0"/>
              <a:t/>
            </a:r>
            <a:br>
              <a:rPr lang="en-GB" sz="700" dirty="0"/>
            </a:br>
            <a:r>
              <a:rPr lang="en-GB" sz="1400" b="1" dirty="0">
                <a:solidFill>
                  <a:srgbClr val="000066"/>
                </a:solidFill>
              </a:rPr>
              <a:t>Core Topics</a:t>
            </a:r>
            <a:r>
              <a:rPr lang="en-GB" sz="1200" dirty="0"/>
              <a:t/>
            </a:r>
            <a:br>
              <a:rPr lang="en-GB" sz="1200" dirty="0"/>
            </a:br>
            <a:r>
              <a:rPr lang="en-GB" sz="1300" dirty="0"/>
              <a:t>Using a cross-curricular topic as a base, our teachers use traditional and innovative methods to teach core subjects.  </a:t>
            </a:r>
            <a:br>
              <a:rPr lang="en-GB" sz="1300" dirty="0"/>
            </a:br>
            <a:r>
              <a:rPr lang="en-GB" sz="700" dirty="0"/>
              <a:t/>
            </a:r>
            <a:br>
              <a:rPr lang="en-GB" sz="700" dirty="0"/>
            </a:br>
            <a:r>
              <a:rPr lang="en-GB" sz="1400" b="1" dirty="0">
                <a:solidFill>
                  <a:srgbClr val="000066"/>
                </a:solidFill>
              </a:rPr>
              <a:t>Music and Performing Arts</a:t>
            </a:r>
            <a:r>
              <a:rPr lang="en-GB" sz="1200" dirty="0"/>
              <a:t/>
            </a:r>
            <a:br>
              <a:rPr lang="en-GB" sz="1200" dirty="0"/>
            </a:br>
            <a:r>
              <a:rPr lang="en-GB" sz="1300" dirty="0"/>
              <a:t>The school has a thriving musical culture. As well as devoted music lessons in class time, many pupils have lessons and take examinations in  range of instruments. </a:t>
            </a:r>
            <a:r>
              <a:rPr lang="en-GB" sz="1300" dirty="0" smtClean="0"/>
              <a:t>In non-Covid times, there </a:t>
            </a:r>
            <a:r>
              <a:rPr lang="en-GB" sz="1300" dirty="0"/>
              <a:t>is also a thriving afterschool recorder club, whose members regularly compete with great success in local music festivals. There is a regular music concert during the year and all pupils have a chance to act, dance or sing in various productions at Christmas or in the summer.</a:t>
            </a:r>
            <a:br>
              <a:rPr lang="en-GB" sz="13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400" b="1" dirty="0">
                <a:solidFill>
                  <a:srgbClr val="000066"/>
                </a:solidFill>
              </a:rPr>
              <a:t>Art</a:t>
            </a:r>
            <a:r>
              <a:rPr lang="en-GB" sz="1200" dirty="0"/>
              <a:t/>
            </a:r>
            <a:br>
              <a:rPr lang="en-GB" sz="1200" dirty="0"/>
            </a:br>
            <a:r>
              <a:rPr lang="en-GB" sz="1300" dirty="0" err="1"/>
              <a:t>Art</a:t>
            </a:r>
            <a:r>
              <a:rPr lang="en-GB" sz="1300" dirty="0"/>
              <a:t> is a significant part of the school curriculum as seen in displays around the school.  Each year we have an art week when we usually have a visiting artist to give new ideas and inspire new works.   All classes have weekly art lessons and create two and three dimensional works with painting, drawing, collage, clay, fabric and natural materials, as well as computer-based design work.  We have our own pottery kiln on-site.</a:t>
            </a: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solidFill>
                  <a:prstClr val="black"/>
                </a:solidFill>
              </a:rPr>
              <a:t/>
            </a:r>
            <a:br>
              <a:rPr lang="en-GB" sz="1200" dirty="0">
                <a:solidFill>
                  <a:prstClr val="black"/>
                </a:solidFill>
              </a:rPr>
            </a:br>
            <a:r>
              <a:rPr lang="en-GB" sz="1400" b="1" dirty="0">
                <a:solidFill>
                  <a:srgbClr val="000066"/>
                </a:solidFill>
              </a:rPr>
              <a:t>Science</a:t>
            </a:r>
            <a:r>
              <a:rPr lang="en-GB" sz="1200" dirty="0">
                <a:solidFill>
                  <a:prstClr val="black"/>
                </a:solidFill>
              </a:rPr>
              <a:t/>
            </a:r>
            <a:br>
              <a:rPr lang="en-GB" sz="1200" dirty="0">
                <a:solidFill>
                  <a:prstClr val="black"/>
                </a:solidFill>
              </a:rPr>
            </a:br>
            <a:r>
              <a:rPr lang="en-GB" sz="1300" dirty="0" err="1">
                <a:solidFill>
                  <a:prstClr val="black"/>
                </a:solidFill>
              </a:rPr>
              <a:t>Science</a:t>
            </a:r>
            <a:r>
              <a:rPr lang="en-GB" sz="1300" dirty="0">
                <a:solidFill>
                  <a:prstClr val="black"/>
                </a:solidFill>
              </a:rPr>
              <a:t> is taught on a weekly basis.  Each year we have a </a:t>
            </a:r>
            <a:r>
              <a:rPr lang="en-GB" sz="1300" dirty="0" smtClean="0">
                <a:solidFill>
                  <a:prstClr val="black"/>
                </a:solidFill>
              </a:rPr>
              <a:t>focussed science </a:t>
            </a:r>
            <a:r>
              <a:rPr lang="en-GB" sz="1300" dirty="0">
                <a:solidFill>
                  <a:prstClr val="black"/>
                </a:solidFill>
              </a:rPr>
              <a:t>week with exciting themed activities; </a:t>
            </a:r>
            <a:r>
              <a:rPr lang="en-GB" sz="1300" dirty="0" smtClean="0">
                <a:solidFill>
                  <a:prstClr val="black"/>
                </a:solidFill>
              </a:rPr>
              <a:t>pupils have </a:t>
            </a:r>
            <a:r>
              <a:rPr lang="en-GB" sz="1300" dirty="0">
                <a:solidFill>
                  <a:prstClr val="black"/>
                </a:solidFill>
              </a:rPr>
              <a:t>enjoyed making </a:t>
            </a:r>
            <a:r>
              <a:rPr lang="en-GB" sz="1300" dirty="0" smtClean="0">
                <a:solidFill>
                  <a:prstClr val="black"/>
                </a:solidFill>
              </a:rPr>
              <a:t>bridges and last year they were involved with a Space theme at Ely Cathedral! </a:t>
            </a:r>
            <a:r>
              <a:rPr lang="en-GB" sz="1300" dirty="0">
                <a:solidFill>
                  <a:prstClr val="black"/>
                </a:solidFill>
              </a:rPr>
              <a:t>Some years we have had visiting scientists to demonstrate experiments and talk about their work. </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780"/>
          <a:stretch/>
        </p:blipFill>
        <p:spPr>
          <a:xfrm>
            <a:off x="564250" y="5946510"/>
            <a:ext cx="1685874" cy="1832199"/>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348" y="3319527"/>
            <a:ext cx="2085474" cy="1390316"/>
          </a:xfrm>
          <a:prstGeom prst="rect">
            <a:avLst/>
          </a:prstGeom>
          <a:ln>
            <a:noFill/>
          </a:ln>
          <a:effectLst>
            <a:softEdge rad="112500"/>
          </a:effectLst>
        </p:spPr>
      </p:pic>
      <p:sp>
        <p:nvSpPr>
          <p:cNvPr id="10" name="Slide Number Placeholder 9"/>
          <p:cNvSpPr>
            <a:spLocks noGrp="1"/>
          </p:cNvSpPr>
          <p:nvPr>
            <p:ph type="sldNum" sz="quarter" idx="12"/>
          </p:nvPr>
        </p:nvSpPr>
        <p:spPr/>
        <p:txBody>
          <a:bodyPr/>
          <a:lstStyle/>
          <a:p>
            <a:r>
              <a:rPr lang="en-GB" dirty="0"/>
              <a:t>4</a:t>
            </a:r>
          </a:p>
        </p:txBody>
      </p:sp>
      <p:pic>
        <p:nvPicPr>
          <p:cNvPr id="9" name="Picture 8" descr="A picture containing person, indoor, child, sitting&#10;&#10;Description automatically generated">
            <a:extLst>
              <a:ext uri="{FF2B5EF4-FFF2-40B4-BE49-F238E27FC236}">
                <a16:creationId xmlns:a16="http://schemas.microsoft.com/office/drawing/2014/main" xmlns="" id="{BE55D8E1-8869-403E-8FC9-3A717B09CE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3096" y="5940152"/>
            <a:ext cx="2026413" cy="1827653"/>
          </a:xfrm>
          <a:prstGeom prst="rect">
            <a:avLst/>
          </a:prstGeom>
          <a:effectLst>
            <a:softEdge rad="127000"/>
          </a:effectLst>
        </p:spPr>
      </p:pic>
      <p:pic>
        <p:nvPicPr>
          <p:cNvPr id="12" name="Picture 11">
            <a:extLst>
              <a:ext uri="{FF2B5EF4-FFF2-40B4-BE49-F238E27FC236}">
                <a16:creationId xmlns:a16="http://schemas.microsoft.com/office/drawing/2014/main" xmlns="" id="{8C7D387F-57FD-4C0E-9668-F60E7D4A9E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8880" y="3347864"/>
            <a:ext cx="2167093" cy="1080120"/>
          </a:xfrm>
          <a:prstGeom prst="rect">
            <a:avLst/>
          </a:prstGeom>
          <a:effectLst>
            <a:softEdge rad="127000"/>
          </a:effectLst>
        </p:spPr>
      </p:pic>
      <p:pic>
        <p:nvPicPr>
          <p:cNvPr id="14" name="Picture 13" descr="A group of people sitting posing for the camera&#10;&#10;Description automatically generated">
            <a:extLst>
              <a:ext uri="{FF2B5EF4-FFF2-40B4-BE49-F238E27FC236}">
                <a16:creationId xmlns:a16="http://schemas.microsoft.com/office/drawing/2014/main" xmlns="" id="{AA68B67F-2C78-46E6-8B45-9A1380679C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8336" y="3330317"/>
            <a:ext cx="1860456" cy="1389600"/>
          </a:xfrm>
          <a:prstGeom prst="rect">
            <a:avLst/>
          </a:prstGeom>
          <a:effectLst>
            <a:softEdge rad="127000"/>
          </a:effectLst>
        </p:spPr>
      </p:pic>
      <p:pic>
        <p:nvPicPr>
          <p:cNvPr id="3" name="Picture 2" descr="WIN_20201208_14_31_39_Pro.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227366" y="6349698"/>
            <a:ext cx="1872206" cy="1053115"/>
          </a:xfrm>
          <a:prstGeom prst="rect">
            <a:avLst/>
          </a:prstGeom>
          <a:effectLst>
            <a:softEdge rad="114300"/>
          </a:effectLst>
        </p:spPr>
      </p:pic>
      <p:sp>
        <p:nvSpPr>
          <p:cNvPr id="5" name="TextBox 4"/>
          <p:cNvSpPr txBox="1"/>
          <p:nvPr/>
        </p:nvSpPr>
        <p:spPr>
          <a:xfrm>
            <a:off x="2420888" y="4355976"/>
            <a:ext cx="2160240" cy="461665"/>
          </a:xfrm>
          <a:prstGeom prst="rect">
            <a:avLst/>
          </a:prstGeom>
          <a:noFill/>
        </p:spPr>
        <p:txBody>
          <a:bodyPr wrap="square" rtlCol="0">
            <a:spAutoFit/>
          </a:bodyPr>
          <a:lstStyle/>
          <a:p>
            <a:pPr algn="ctr"/>
            <a:r>
              <a:rPr lang="en-US" sz="800" dirty="0" smtClean="0"/>
              <a:t>Wreath created by children from recycled plastic bottles, presented as part of the village Remembrance Service</a:t>
            </a:r>
            <a:endParaRPr lang="en-US" sz="800" dirty="0"/>
          </a:p>
        </p:txBody>
      </p:sp>
    </p:spTree>
    <p:extLst>
      <p:ext uri="{BB962C8B-B14F-4D97-AF65-F5344CB8AC3E}">
        <p14:creationId xmlns:p14="http://schemas.microsoft.com/office/powerpoint/2010/main" val="4643367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fontScale="90000"/>
          </a:bodyPr>
          <a:lstStyle/>
          <a:p>
            <a:pPr algn="l"/>
            <a:r>
              <a:rPr lang="en-GB" sz="2400" dirty="0">
                <a:solidFill>
                  <a:srgbClr val="000066"/>
                </a:solidFill>
              </a:rPr>
              <a:t>About Our School - Our rich and broad curriculum</a:t>
            </a:r>
            <a:br>
              <a:rPr lang="en-GB" sz="2400" dirty="0">
                <a:solidFill>
                  <a:srgbClr val="000066"/>
                </a:solidFill>
              </a:rPr>
            </a:br>
            <a:r>
              <a:rPr lang="en-GB" sz="1200" dirty="0"/>
              <a:t/>
            </a:r>
            <a:br>
              <a:rPr lang="en-GB" sz="1200" dirty="0"/>
            </a:br>
            <a:r>
              <a:rPr lang="en-GB" sz="1400" b="1" dirty="0">
                <a:solidFill>
                  <a:srgbClr val="000066"/>
                </a:solidFill>
              </a:rPr>
              <a:t>Sports and Physical Education</a:t>
            </a:r>
            <a:r>
              <a:rPr lang="en-GB" sz="1400" dirty="0">
                <a:solidFill>
                  <a:prstClr val="black"/>
                </a:solidFill>
              </a:rPr>
              <a:t/>
            </a:r>
            <a:br>
              <a:rPr lang="en-GB" sz="1400" dirty="0">
                <a:solidFill>
                  <a:prstClr val="black"/>
                </a:solidFill>
              </a:rPr>
            </a:br>
            <a:r>
              <a:rPr lang="en-GB" sz="1200" dirty="0">
                <a:solidFill>
                  <a:prstClr val="black"/>
                </a:solidFill>
              </a:rPr>
              <a:t>Twice-weekly physical education lessons range from football, netball and </a:t>
            </a:r>
            <a:r>
              <a:rPr lang="en-GB" sz="1200" dirty="0" err="1">
                <a:solidFill>
                  <a:prstClr val="black"/>
                </a:solidFill>
              </a:rPr>
              <a:t>rounders</a:t>
            </a:r>
            <a:r>
              <a:rPr lang="en-GB" sz="1200" dirty="0">
                <a:solidFill>
                  <a:prstClr val="black"/>
                </a:solidFill>
              </a:rPr>
              <a:t>, to athletics, gymnastics and dance. We also provide swimming lessons at a local pool and run annual ‘</a:t>
            </a:r>
            <a:r>
              <a:rPr lang="en-GB" sz="1200" dirty="0" err="1">
                <a:solidFill>
                  <a:prstClr val="black"/>
                </a:solidFill>
              </a:rPr>
              <a:t>balanceability</a:t>
            </a:r>
            <a:r>
              <a:rPr lang="en-GB" sz="1200" dirty="0">
                <a:solidFill>
                  <a:prstClr val="black"/>
                </a:solidFill>
              </a:rPr>
              <a:t>’ and ‘</a:t>
            </a:r>
            <a:r>
              <a:rPr lang="en-GB" sz="1200" dirty="0" err="1">
                <a:solidFill>
                  <a:prstClr val="black"/>
                </a:solidFill>
              </a:rPr>
              <a:t>bikeability</a:t>
            </a:r>
            <a:r>
              <a:rPr lang="en-GB" sz="1200" dirty="0">
                <a:solidFill>
                  <a:prstClr val="black"/>
                </a:solidFill>
              </a:rPr>
              <a:t>’ courses. </a:t>
            </a:r>
            <a:br>
              <a:rPr lang="en-GB" sz="1200" dirty="0">
                <a:solidFill>
                  <a:prstClr val="black"/>
                </a:solidFill>
              </a:rPr>
            </a:br>
            <a:r>
              <a:rPr lang="en-GB" sz="700" dirty="0">
                <a:solidFill>
                  <a:prstClr val="black"/>
                </a:solidFill>
              </a:rPr>
              <a:t/>
            </a:r>
            <a:br>
              <a:rPr lang="en-GB" sz="700" dirty="0">
                <a:solidFill>
                  <a:prstClr val="black"/>
                </a:solidFill>
              </a:rPr>
            </a:br>
            <a:r>
              <a:rPr lang="en-GB" sz="1200" dirty="0">
                <a:solidFill>
                  <a:prstClr val="black"/>
                </a:solidFill>
              </a:rPr>
              <a:t>As a ‘catchment area’ primary school to Witchford Village College the pupils at our school benefit from the Sports College Status awarded to Witchford Village College.   We pay an annual Service Level Agreement that entitles the school to a range of resources including:  training courses, in-school coaching sessions and access to sports festivals and tournaments. During the year qualified sports coaches run sessions before, during or after school, which are designed to encourage pupils to adopt a healthier, more active lifestyle, and to try different types of sports.  The staff at our school are also able to attend PE courses run by Witchford Village College to maintain a high level of PE teaching at the school.</a:t>
            </a:r>
            <a:br>
              <a:rPr lang="en-GB" sz="1200" dirty="0">
                <a:solidFill>
                  <a:prstClr val="black"/>
                </a:solidFill>
              </a:rPr>
            </a:br>
            <a:r>
              <a:rPr lang="en-GB" sz="1200" dirty="0">
                <a:solidFill>
                  <a:prstClr val="black"/>
                </a:solidFill>
              </a:rPr>
              <a:t/>
            </a:r>
            <a:br>
              <a:rPr lang="en-GB" sz="1200" dirty="0">
                <a:solidFill>
                  <a:prstClr val="black"/>
                </a:solidFill>
              </a:rPr>
            </a:br>
            <a:r>
              <a:rPr lang="en-GB" sz="1200" dirty="0">
                <a:solidFill>
                  <a:prstClr val="black"/>
                </a:solidFill>
              </a:rPr>
              <a:t/>
            </a:r>
            <a:br>
              <a:rPr lang="en-GB" sz="1200" dirty="0">
                <a:solidFill>
                  <a:prstClr val="black"/>
                </a:solidFill>
              </a:rPr>
            </a:br>
            <a:r>
              <a:rPr lang="en-GB" sz="1200" dirty="0">
                <a:solidFill>
                  <a:prstClr val="black"/>
                </a:solidFill>
              </a:rPr>
              <a:t/>
            </a:r>
            <a:br>
              <a:rPr lang="en-GB" sz="1200" dirty="0">
                <a:solidFill>
                  <a:prstClr val="black"/>
                </a:solidFill>
              </a:rPr>
            </a:br>
            <a:r>
              <a:rPr lang="en-GB" sz="1200" dirty="0">
                <a:solidFill>
                  <a:prstClr val="black"/>
                </a:solidFill>
              </a:rPr>
              <a:t/>
            </a:r>
            <a:br>
              <a:rPr lang="en-GB" sz="1200" dirty="0">
                <a:solidFill>
                  <a:prstClr val="black"/>
                </a:solidFill>
              </a:rPr>
            </a:br>
            <a:r>
              <a:rPr lang="en-GB" sz="1200" dirty="0">
                <a:solidFill>
                  <a:prstClr val="black"/>
                </a:solidFill>
              </a:rPr>
              <a:t/>
            </a:r>
            <a:br>
              <a:rPr lang="en-GB" sz="1200" dirty="0">
                <a:solidFill>
                  <a:prstClr val="black"/>
                </a:solidFill>
              </a:rPr>
            </a:br>
            <a:r>
              <a:rPr lang="en-GB" sz="1200" dirty="0">
                <a:solidFill>
                  <a:prstClr val="black"/>
                </a:solidFill>
              </a:rPr>
              <a:t/>
            </a:r>
            <a:br>
              <a:rPr lang="en-GB" sz="1200" dirty="0">
                <a:solidFill>
                  <a:prstClr val="black"/>
                </a:solidFill>
              </a:rPr>
            </a:br>
            <a:r>
              <a:rPr lang="en-GB" sz="1200" dirty="0">
                <a:solidFill>
                  <a:prstClr val="black"/>
                </a:solidFill>
              </a:rPr>
              <a:t/>
            </a:r>
            <a:br>
              <a:rPr lang="en-GB" sz="1200" dirty="0">
                <a:solidFill>
                  <a:prstClr val="black"/>
                </a:solidFill>
              </a:rPr>
            </a:br>
            <a:r>
              <a:rPr lang="en-GB" sz="1200" dirty="0">
                <a:solidFill>
                  <a:prstClr val="black"/>
                </a:solidFill>
              </a:rPr>
              <a:t/>
            </a:r>
            <a:br>
              <a:rPr lang="en-GB" sz="1200" dirty="0">
                <a:solidFill>
                  <a:prstClr val="black"/>
                </a:solidFill>
              </a:rPr>
            </a:br>
            <a:r>
              <a:rPr lang="en-GB" sz="1200" dirty="0">
                <a:solidFill>
                  <a:prstClr val="black"/>
                </a:solidFill>
              </a:rPr>
              <a:t/>
            </a:r>
            <a:br>
              <a:rPr lang="en-GB" sz="1200" dirty="0">
                <a:solidFill>
                  <a:prstClr val="black"/>
                </a:solidFill>
              </a:rPr>
            </a:br>
            <a:r>
              <a:rPr lang="en-GB" sz="1200" dirty="0">
                <a:solidFill>
                  <a:prstClr val="black"/>
                </a:solidFill>
              </a:rPr>
              <a:t/>
            </a:r>
            <a:br>
              <a:rPr lang="en-GB" sz="1200" dirty="0">
                <a:solidFill>
                  <a:prstClr val="black"/>
                </a:solidFill>
              </a:rPr>
            </a:br>
            <a:r>
              <a:rPr lang="en-GB" sz="1200" dirty="0">
                <a:solidFill>
                  <a:prstClr val="black"/>
                </a:solidFill>
              </a:rPr>
              <a:t/>
            </a:r>
            <a:br>
              <a:rPr lang="en-GB" sz="1200" dirty="0">
                <a:solidFill>
                  <a:prstClr val="black"/>
                </a:solidFill>
              </a:rPr>
            </a:br>
            <a:r>
              <a:rPr lang="en-GB" sz="1200" dirty="0">
                <a:solidFill>
                  <a:prstClr val="black"/>
                </a:solidFill>
              </a:rPr>
              <a:t>In the summer we run Sports Days for each Key Stage - these events are well-attended by families, and also include local pre-schools.   Outside of specific PE lessons our pupils are encouraged to take part in a variety of activities during playtimes. In addition to these activities, Year 5 pupils are also encouraged to volunteer as Playground Leaders. These pupils undertake a training course run by school staff and are then able to help organise lunch time playground games for younger pupils under the supervision of a member of staff.</a:t>
            </a:r>
            <a:br>
              <a:rPr lang="en-GB" sz="1200" dirty="0">
                <a:solidFill>
                  <a:prstClr val="black"/>
                </a:solidFill>
              </a:rPr>
            </a:br>
            <a:r>
              <a:rPr lang="en-GB" sz="700" dirty="0">
                <a:solidFill>
                  <a:prstClr val="black"/>
                </a:solidFill>
              </a:rPr>
              <a:t/>
            </a:r>
            <a:br>
              <a:rPr lang="en-GB" sz="700" dirty="0">
                <a:solidFill>
                  <a:prstClr val="black"/>
                </a:solidFill>
              </a:rPr>
            </a:br>
            <a:r>
              <a:rPr lang="en-GB" sz="1200" dirty="0">
                <a:solidFill>
                  <a:prstClr val="black"/>
                </a:solidFill>
              </a:rPr>
              <a:t>Towards the end of Year 6, our pupils attend a three-day residential trip, most recently a </a:t>
            </a:r>
            <a:r>
              <a:rPr lang="en-GB" sz="1200" dirty="0" err="1">
                <a:solidFill>
                  <a:prstClr val="black"/>
                </a:solidFill>
              </a:rPr>
              <a:t>Bushcraft</a:t>
            </a:r>
            <a:r>
              <a:rPr lang="en-GB" sz="1200" dirty="0">
                <a:solidFill>
                  <a:prstClr val="black"/>
                </a:solidFill>
              </a:rPr>
              <a:t> course where they were able to take part in a range of exciting “survival” focused activities!.  </a:t>
            </a:r>
            <a:br>
              <a:rPr lang="en-GB" sz="1200" dirty="0">
                <a:solidFill>
                  <a:prstClr val="black"/>
                </a:solidFill>
              </a:rPr>
            </a:br>
            <a:r>
              <a:rPr lang="en-GB" sz="700" dirty="0">
                <a:solidFill>
                  <a:prstClr val="black"/>
                </a:solidFill>
              </a:rPr>
              <a:t/>
            </a:r>
            <a:br>
              <a:rPr lang="en-GB" sz="700" dirty="0">
                <a:solidFill>
                  <a:prstClr val="black"/>
                </a:solidFill>
              </a:rPr>
            </a:br>
            <a:r>
              <a:rPr lang="en-GB" sz="1200" dirty="0">
                <a:solidFill>
                  <a:prstClr val="black"/>
                </a:solidFill>
              </a:rPr>
              <a:t>We offer a wide variety of additional after school activities; the sports available change from term to term (currently on offer are archery, football, gymnastics, dance, and musical theatre). </a:t>
            </a:r>
            <a:br>
              <a:rPr lang="en-GB" sz="1200" dirty="0">
                <a:solidFill>
                  <a:prstClr val="black"/>
                </a:solidFill>
              </a:rPr>
            </a:br>
            <a:r>
              <a:rPr lang="en-GB" sz="1200" dirty="0">
                <a:solidFill>
                  <a:prstClr val="black"/>
                </a:solidFill>
              </a:rPr>
              <a:t/>
            </a:r>
            <a:br>
              <a:rPr lang="en-GB" sz="1200" dirty="0">
                <a:solidFill>
                  <a:prstClr val="black"/>
                </a:solidFill>
              </a:rPr>
            </a:br>
            <a:r>
              <a:rPr lang="en-GB" sz="1400" b="1" dirty="0">
                <a:solidFill>
                  <a:srgbClr val="000066"/>
                </a:solidFill>
              </a:rPr>
              <a:t>Personal, Social and Health Education &amp;  </a:t>
            </a:r>
            <a:br>
              <a:rPr lang="en-GB" sz="1400" b="1" dirty="0">
                <a:solidFill>
                  <a:srgbClr val="000066"/>
                </a:solidFill>
              </a:rPr>
            </a:br>
            <a:r>
              <a:rPr lang="en-GB" sz="1400" b="1" dirty="0">
                <a:solidFill>
                  <a:srgbClr val="000066"/>
                </a:solidFill>
              </a:rPr>
              <a:t>Personal, Social and Emotional Development </a:t>
            </a:r>
            <a:r>
              <a:rPr lang="en-GB" sz="1400" dirty="0"/>
              <a:t/>
            </a:r>
            <a:br>
              <a:rPr lang="en-GB" sz="1400" dirty="0"/>
            </a:br>
            <a:r>
              <a:rPr lang="en-GB" sz="1200" dirty="0"/>
              <a:t>Our strong tradition of pastoral care is followed through </a:t>
            </a:r>
            <a:br>
              <a:rPr lang="en-GB" sz="1200" dirty="0"/>
            </a:br>
            <a:r>
              <a:rPr lang="en-GB" sz="1200" dirty="0"/>
              <a:t>with a progressive curriculum based on the PSHE </a:t>
            </a:r>
            <a:br>
              <a:rPr lang="en-GB" sz="1200" dirty="0"/>
            </a:br>
            <a:r>
              <a:rPr lang="en-GB" sz="1200" dirty="0"/>
              <a:t>service’s Personal Development Planner.  This ensures </a:t>
            </a:r>
            <a:br>
              <a:rPr lang="en-GB" sz="1200" dirty="0"/>
            </a:br>
            <a:r>
              <a:rPr lang="en-GB" sz="1200" dirty="0"/>
              <a:t>all aspects of the curriculum are taught using a range of </a:t>
            </a:r>
            <a:br>
              <a:rPr lang="en-GB" sz="1200" dirty="0"/>
            </a:br>
            <a:r>
              <a:rPr lang="en-GB" sz="1200" dirty="0"/>
              <a:t>approaches including stories, role play and Circle Time.  </a:t>
            </a:r>
            <a:br>
              <a:rPr lang="en-GB" sz="1200" dirty="0"/>
            </a:br>
            <a:r>
              <a:rPr lang="en-GB" sz="1200" dirty="0"/>
              <a:t>In addition, we have an annual PSHE themed week with </a:t>
            </a:r>
            <a:br>
              <a:rPr lang="en-GB" sz="1200" dirty="0"/>
            </a:br>
            <a:r>
              <a:rPr lang="en-GB" sz="1200" dirty="0"/>
              <a:t>diverse topics including anti-bullying, healthy eating, </a:t>
            </a:r>
            <a:br>
              <a:rPr lang="en-GB" sz="1200" dirty="0"/>
            </a:br>
            <a:r>
              <a:rPr lang="en-GB" sz="1200" dirty="0"/>
              <a:t>building self-esteem and financial capability. </a:t>
            </a:r>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8915"/>
          <a:stretch/>
        </p:blipFill>
        <p:spPr>
          <a:xfrm>
            <a:off x="423804" y="3131840"/>
            <a:ext cx="1957446" cy="1609387"/>
          </a:xfrm>
          <a:prstGeom prst="rect">
            <a:avLst/>
          </a:prstGeom>
          <a:ln>
            <a:noFill/>
          </a:ln>
          <a:effectLst>
            <a:softEdge rad="112500"/>
          </a:effec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244" b="23117"/>
          <a:stretch/>
        </p:blipFill>
        <p:spPr>
          <a:xfrm>
            <a:off x="2369443" y="3131840"/>
            <a:ext cx="2606356" cy="1613579"/>
          </a:xfrm>
          <a:prstGeom prst="rect">
            <a:avLst/>
          </a:prstGeom>
          <a:ln>
            <a:noFill/>
          </a:ln>
          <a:effectLst>
            <a:softEdge rad="112500"/>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3335" t="12670" r="23696"/>
          <a:stretch/>
        </p:blipFill>
        <p:spPr>
          <a:xfrm>
            <a:off x="4975799" y="3135218"/>
            <a:ext cx="1464939" cy="1610201"/>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r>
              <a:rPr lang="en-GB" dirty="0"/>
              <a:t>5</a:t>
            </a:r>
          </a:p>
        </p:txBody>
      </p:sp>
      <p:pic>
        <p:nvPicPr>
          <p:cNvPr id="8" name="Picture 7" descr="A group of people sitting in a tent&#10;&#10;Description automatically generated">
            <a:extLst>
              <a:ext uri="{FF2B5EF4-FFF2-40B4-BE49-F238E27FC236}">
                <a16:creationId xmlns:a16="http://schemas.microsoft.com/office/drawing/2014/main" xmlns="" id="{368BF66D-DC0D-4CCB-8307-3C828128BC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6700" y="6763783"/>
            <a:ext cx="2606356" cy="1954767"/>
          </a:xfrm>
          <a:prstGeom prst="rect">
            <a:avLst/>
          </a:prstGeom>
          <a:effectLst>
            <a:softEdge rad="127000"/>
          </a:effectLst>
        </p:spPr>
      </p:pic>
    </p:spTree>
    <p:extLst>
      <p:ext uri="{BB962C8B-B14F-4D97-AF65-F5344CB8AC3E}">
        <p14:creationId xmlns:p14="http://schemas.microsoft.com/office/powerpoint/2010/main" val="31926899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fontScale="90000"/>
          </a:bodyPr>
          <a:lstStyle/>
          <a:p>
            <a:pPr algn="l">
              <a:spcAft>
                <a:spcPts val="600"/>
              </a:spcAft>
            </a:pPr>
            <a:r>
              <a:rPr lang="en-GB" sz="2400" dirty="0">
                <a:solidFill>
                  <a:srgbClr val="000066"/>
                </a:solidFill>
              </a:rPr>
              <a:t>Witchford Area Schools Partnership</a:t>
            </a:r>
            <a:r>
              <a:rPr lang="en-GB" sz="2400" dirty="0">
                <a:solidFill>
                  <a:schemeClr val="tx2"/>
                </a:solidFill>
              </a:rPr>
              <a:t/>
            </a:r>
            <a:br>
              <a:rPr lang="en-GB" sz="2400" dirty="0">
                <a:solidFill>
                  <a:schemeClr val="tx2"/>
                </a:solidFill>
              </a:rPr>
            </a:br>
            <a:r>
              <a:rPr lang="en-GB" sz="700" dirty="0">
                <a:solidFill>
                  <a:prstClr val="black"/>
                </a:solidFill>
              </a:rPr>
              <a:t/>
            </a:r>
            <a:br>
              <a:rPr lang="en-GB" sz="700" dirty="0">
                <a:solidFill>
                  <a:prstClr val="black"/>
                </a:solidFill>
              </a:rPr>
            </a:br>
            <a:r>
              <a:rPr lang="en-GB" sz="1200" dirty="0">
                <a:solidFill>
                  <a:prstClr val="black"/>
                </a:solidFill>
              </a:rPr>
              <a:t>As a primary school in the Witchford Village College catchment area we are one of nine schools that make up the Witchford Area Schools Partnership (WASP).  The partnership consists of: </a:t>
            </a:r>
            <a:br>
              <a:rPr lang="en-GB" sz="1200" dirty="0">
                <a:solidFill>
                  <a:prstClr val="black"/>
                </a:solidFill>
              </a:rPr>
            </a:br>
            <a:r>
              <a:rPr lang="en-GB" sz="1200" dirty="0">
                <a:solidFill>
                  <a:prstClr val="black"/>
                </a:solidFill>
              </a:rPr>
              <a:t>     •  Primary Schools:  Little Thetford CE Primary School, </a:t>
            </a:r>
            <a:r>
              <a:rPr lang="en-GB" sz="1200" dirty="0" err="1">
                <a:solidFill>
                  <a:prstClr val="black"/>
                </a:solidFill>
              </a:rPr>
              <a:t>Mepal</a:t>
            </a:r>
            <a:r>
              <a:rPr lang="en-GB" sz="1200" dirty="0">
                <a:solidFill>
                  <a:prstClr val="black"/>
                </a:solidFill>
              </a:rPr>
              <a:t> and </a:t>
            </a:r>
            <a:r>
              <a:rPr lang="en-GB" sz="1200" dirty="0" err="1">
                <a:solidFill>
                  <a:prstClr val="black"/>
                </a:solidFill>
              </a:rPr>
              <a:t>Witcham</a:t>
            </a:r>
            <a:r>
              <a:rPr lang="en-GB" sz="1200" dirty="0">
                <a:solidFill>
                  <a:prstClr val="black"/>
                </a:solidFill>
              </a:rPr>
              <a:t> CE (VC) Primary  </a:t>
            </a:r>
            <a:br>
              <a:rPr lang="en-GB" sz="1200" dirty="0">
                <a:solidFill>
                  <a:prstClr val="black"/>
                </a:solidFill>
              </a:rPr>
            </a:br>
            <a:r>
              <a:rPr lang="en-GB" sz="1200" dirty="0">
                <a:solidFill>
                  <a:prstClr val="black"/>
                </a:solidFill>
              </a:rPr>
              <a:t>         School, Robert </a:t>
            </a:r>
            <a:r>
              <a:rPr lang="en-GB" sz="1200" dirty="0" err="1">
                <a:solidFill>
                  <a:prstClr val="black"/>
                </a:solidFill>
              </a:rPr>
              <a:t>Arkenstall</a:t>
            </a:r>
            <a:r>
              <a:rPr lang="en-GB" sz="1200" dirty="0">
                <a:solidFill>
                  <a:prstClr val="black"/>
                </a:solidFill>
              </a:rPr>
              <a:t> Primary School, </a:t>
            </a:r>
            <a:r>
              <a:rPr lang="en-GB" sz="1200" dirty="0" err="1">
                <a:solidFill>
                  <a:prstClr val="black"/>
                </a:solidFill>
              </a:rPr>
              <a:t>Stretham</a:t>
            </a:r>
            <a:r>
              <a:rPr lang="en-GB" sz="1200" dirty="0">
                <a:solidFill>
                  <a:prstClr val="black"/>
                </a:solidFill>
              </a:rPr>
              <a:t> Primary School, Sutton CE (VC) Primary School,</a:t>
            </a:r>
            <a:br>
              <a:rPr lang="en-GB" sz="1200" dirty="0">
                <a:solidFill>
                  <a:prstClr val="black"/>
                </a:solidFill>
              </a:rPr>
            </a:br>
            <a:r>
              <a:rPr lang="en-GB" sz="1200" dirty="0">
                <a:solidFill>
                  <a:prstClr val="black"/>
                </a:solidFill>
              </a:rPr>
              <a:t>         The Rackham CE Primary School and Wilburton CE Primary School</a:t>
            </a:r>
            <a:br>
              <a:rPr lang="en-GB" sz="1200" dirty="0">
                <a:solidFill>
                  <a:prstClr val="black"/>
                </a:solidFill>
              </a:rPr>
            </a:br>
            <a:r>
              <a:rPr lang="en-GB" sz="1200" dirty="0">
                <a:solidFill>
                  <a:prstClr val="black"/>
                </a:solidFill>
              </a:rPr>
              <a:t>     •  Special School: The Harbour</a:t>
            </a:r>
            <a:br>
              <a:rPr lang="en-GB" sz="1200" dirty="0">
                <a:solidFill>
                  <a:prstClr val="black"/>
                </a:solidFill>
              </a:rPr>
            </a:br>
            <a:r>
              <a:rPr lang="en-GB" sz="1200" dirty="0">
                <a:solidFill>
                  <a:prstClr val="black"/>
                </a:solidFill>
              </a:rPr>
              <a:t>     •  Secondary School: Witchford Village College</a:t>
            </a:r>
            <a:br>
              <a:rPr lang="en-GB" sz="1200" dirty="0">
                <a:solidFill>
                  <a:prstClr val="black"/>
                </a:solidFill>
              </a:rPr>
            </a:br>
            <a:r>
              <a:rPr lang="en-GB" sz="1200" dirty="0">
                <a:solidFill>
                  <a:prstClr val="black"/>
                </a:solidFill>
              </a:rPr>
              <a:t/>
            </a:r>
            <a:br>
              <a:rPr lang="en-GB" sz="1200" dirty="0">
                <a:solidFill>
                  <a:prstClr val="black"/>
                </a:solidFill>
              </a:rPr>
            </a:br>
            <a:r>
              <a:rPr lang="en-GB" sz="700" dirty="0">
                <a:solidFill>
                  <a:prstClr val="black"/>
                </a:solidFill>
              </a:rPr>
              <a:t/>
            </a:r>
            <a:br>
              <a:rPr lang="en-GB" sz="700" dirty="0">
                <a:solidFill>
                  <a:prstClr val="black"/>
                </a:solidFill>
              </a:rPr>
            </a:br>
            <a:r>
              <a:rPr lang="en-GB" sz="1200" dirty="0">
                <a:solidFill>
                  <a:prstClr val="black"/>
                </a:solidFill>
              </a:rPr>
              <a:t>The Headteachers within the Partnership meet approximately once per half term to discuss current issues and actions on the Partnership Plan. Our members of staff also meet, for example, there is a SENDCO Group, an NQT Group, joint training for TAs and cross-school moderation.  The Partnership Plan is produced annually and aims to take common issues and address them through a variety of joint actions.  This year there has been a focus on Science with all the schools coming together for a joint half day INSET to look at practical science activities that can be undertaken easily within the classroom setting.   </a:t>
            </a:r>
            <a:br>
              <a:rPr lang="en-GB" sz="1200" dirty="0">
                <a:solidFill>
                  <a:prstClr val="black"/>
                </a:solidFill>
              </a:rPr>
            </a:br>
            <a:r>
              <a:rPr lang="en-GB" sz="1200" dirty="0">
                <a:solidFill>
                  <a:prstClr val="black"/>
                </a:solidFill>
              </a:rPr>
              <a:t/>
            </a:r>
            <a:br>
              <a:rPr lang="en-GB" sz="1200" dirty="0">
                <a:solidFill>
                  <a:prstClr val="black"/>
                </a:solidFill>
              </a:rPr>
            </a:br>
            <a:r>
              <a:rPr lang="en-GB" sz="1200" dirty="0">
                <a:solidFill>
                  <a:prstClr val="black"/>
                </a:solidFill>
              </a:rPr>
              <a:t/>
            </a:r>
            <a:br>
              <a:rPr lang="en-GB" sz="1200" dirty="0">
                <a:solidFill>
                  <a:prstClr val="black"/>
                </a:solidFill>
              </a:rPr>
            </a:br>
            <a:r>
              <a:rPr lang="en-GB" sz="2400" dirty="0">
                <a:solidFill>
                  <a:srgbClr val="000066"/>
                </a:solidFill>
              </a:rPr>
              <a:t>Parental Involvement </a:t>
            </a:r>
            <a:br>
              <a:rPr lang="en-GB" sz="2400" dirty="0">
                <a:solidFill>
                  <a:srgbClr val="000066"/>
                </a:solidFill>
              </a:rPr>
            </a:br>
            <a:r>
              <a:rPr lang="en-GB" sz="700" dirty="0"/>
              <a:t/>
            </a:r>
            <a:br>
              <a:rPr lang="en-GB" sz="700" dirty="0"/>
            </a:br>
            <a:r>
              <a:rPr lang="en-GB" sz="1200" dirty="0"/>
              <a:t>Friends of Sutton School, otherwise known as FOSS, are a group of parents, teachers and friends who have formed a committee to raise funds for school equipment to enhance the children’s education and to improve the school’s environment. As a Registered Charity </a:t>
            </a:r>
            <a:r>
              <a:rPr lang="en-GB" sz="1200" dirty="0" smtClean="0"/>
              <a:t>they </a:t>
            </a:r>
            <a:r>
              <a:rPr lang="en-GB" sz="1200" dirty="0"/>
              <a:t>also aim to promote and foster good relationships within the community.</a:t>
            </a:r>
            <a:br>
              <a:rPr lang="en-GB" sz="1200" dirty="0"/>
            </a:br>
            <a:r>
              <a:rPr lang="en-GB" sz="700" dirty="0"/>
              <a:t/>
            </a:r>
            <a:br>
              <a:rPr lang="en-GB" sz="700" dirty="0"/>
            </a:br>
            <a:r>
              <a:rPr lang="en-GB" sz="1200" dirty="0"/>
              <a:t>Over the years </a:t>
            </a:r>
            <a:r>
              <a:rPr lang="en-GB" sz="1200" dirty="0" smtClean="0"/>
              <a:t>FOSS </a:t>
            </a:r>
            <a:r>
              <a:rPr lang="en-GB" sz="1200" dirty="0"/>
              <a:t>have helped to provide the school library with books and furnishings, contributed to the ICT suite and purchased </a:t>
            </a:r>
            <a:r>
              <a:rPr lang="en-GB" sz="1200" dirty="0" err="1"/>
              <a:t>CleverTouch</a:t>
            </a:r>
            <a:r>
              <a:rPr lang="en-GB" sz="1200" dirty="0"/>
              <a:t> smartboards, replaced the adventure playground, </a:t>
            </a:r>
            <a:r>
              <a:rPr lang="en-US" sz="1200" dirty="0"/>
              <a:t>added in a trim trail and </a:t>
            </a:r>
            <a:r>
              <a:rPr lang="en-US" sz="1200" dirty="0" err="1" smtClean="0"/>
              <a:t>subsidise</a:t>
            </a:r>
            <a:r>
              <a:rPr lang="en-US" sz="1200" dirty="0" smtClean="0"/>
              <a:t> </a:t>
            </a:r>
            <a:r>
              <a:rPr lang="en-US" sz="1200" dirty="0"/>
              <a:t>one trip per year per year group. </a:t>
            </a:r>
            <a:r>
              <a:rPr lang="en-US" sz="1200" dirty="0" smtClean="0"/>
              <a:t>FOSS </a:t>
            </a:r>
            <a:r>
              <a:rPr lang="en-US" sz="1200" dirty="0"/>
              <a:t>have recently set up a comfort fund to help those children whose families are “just about managing”, to ensure no child is left without the chance to go on trips </a:t>
            </a:r>
            <a:r>
              <a:rPr lang="en-US" sz="1200" dirty="0" err="1"/>
              <a:t>etc</a:t>
            </a:r>
            <a:r>
              <a:rPr lang="en-US" sz="1200" dirty="0"/>
              <a:t>; this is kept within house so both FOSS and the families remain anonymous throughout the process.</a:t>
            </a:r>
            <a:r>
              <a:rPr lang="en-GB" sz="1200" dirty="0"/>
              <a:t/>
            </a:r>
            <a:br>
              <a:rPr lang="en-GB" sz="1200" dirty="0"/>
            </a:br>
            <a:r>
              <a:rPr lang="en-GB" sz="700" dirty="0"/>
              <a:t/>
            </a:r>
            <a:br>
              <a:rPr lang="en-GB" sz="700" dirty="0"/>
            </a:br>
            <a:r>
              <a:rPr lang="en-GB" sz="1200" dirty="0"/>
              <a:t>Every year </a:t>
            </a:r>
            <a:r>
              <a:rPr lang="en-GB" sz="1200" dirty="0" smtClean="0"/>
              <a:t>they </a:t>
            </a:r>
            <a:r>
              <a:rPr lang="en-GB" sz="1200" dirty="0"/>
              <a:t>hold a Summer Fete, which has become a major community event. </a:t>
            </a:r>
            <a:r>
              <a:rPr lang="en-GB" sz="1200" dirty="0" smtClean="0"/>
              <a:t>Other events organised by FOSS </a:t>
            </a:r>
            <a:r>
              <a:rPr lang="en-GB" sz="1200" dirty="0"/>
              <a:t>are a Christmas Bazaar where the children are given a unique opportunity to purchase family gifts, discos, </a:t>
            </a:r>
            <a:br>
              <a:rPr lang="en-GB" sz="1200" dirty="0"/>
            </a:br>
            <a:r>
              <a:rPr lang="en-GB" sz="1200" dirty="0"/>
              <a:t>Bags for Schools, </a:t>
            </a:r>
            <a:r>
              <a:rPr lang="en-GB" sz="1200" dirty="0" smtClean="0"/>
              <a:t>raffles</a:t>
            </a:r>
            <a:r>
              <a:rPr lang="en-GB" sz="1200" dirty="0"/>
              <a:t> </a:t>
            </a:r>
            <a:r>
              <a:rPr lang="en-GB" sz="1200" dirty="0" smtClean="0"/>
              <a:t>and car </a:t>
            </a:r>
            <a:r>
              <a:rPr lang="en-GB" sz="1200" dirty="0"/>
              <a:t>boot </a:t>
            </a:r>
            <a:r>
              <a:rPr lang="en-GB" sz="1200" dirty="0" smtClean="0"/>
              <a:t>sales</a:t>
            </a:r>
            <a:r>
              <a:rPr lang="en-GB" sz="1200" dirty="0"/>
              <a:t> </a:t>
            </a:r>
            <a:r>
              <a:rPr lang="en-GB" sz="1200" dirty="0" smtClean="0"/>
              <a:t>with occasional </a:t>
            </a:r>
            <a:br>
              <a:rPr lang="en-GB" sz="1200" dirty="0" smtClean="0"/>
            </a:br>
            <a:r>
              <a:rPr lang="en-GB" sz="1200" dirty="0" smtClean="0"/>
              <a:t>‘Cake’ breaks </a:t>
            </a:r>
            <a:r>
              <a:rPr lang="mr-IN" sz="1200" dirty="0" smtClean="0"/>
              <a:t>–</a:t>
            </a:r>
            <a:r>
              <a:rPr lang="en-GB" sz="1200" dirty="0" smtClean="0"/>
              <a:t> always popular!</a:t>
            </a:r>
            <a:br>
              <a:rPr lang="en-GB" sz="1200" dirty="0" smtClean="0"/>
            </a:br>
            <a:r>
              <a:rPr lang="en-GB" sz="700" dirty="0"/>
              <a:t/>
            </a:r>
            <a:br>
              <a:rPr lang="en-GB" sz="700" dirty="0"/>
            </a:br>
            <a:r>
              <a:rPr lang="en-GB" sz="1200" dirty="0" smtClean="0"/>
              <a:t>Parents </a:t>
            </a:r>
            <a:r>
              <a:rPr lang="en-GB" sz="1200" dirty="0"/>
              <a:t>are also involved with our school in a number of </a:t>
            </a:r>
            <a:br>
              <a:rPr lang="en-GB" sz="1200" dirty="0"/>
            </a:br>
            <a:r>
              <a:rPr lang="en-GB" sz="1200" dirty="0"/>
              <a:t>other ways including: reading in school (we have a number </a:t>
            </a:r>
            <a:br>
              <a:rPr lang="en-GB" sz="1200" dirty="0"/>
            </a:br>
            <a:r>
              <a:rPr lang="en-GB" sz="1200" dirty="0"/>
              <a:t>of parents who are trained in our Boosting Reading Potential </a:t>
            </a:r>
            <a:br>
              <a:rPr lang="en-GB" sz="1200" dirty="0"/>
            </a:br>
            <a:r>
              <a:rPr lang="en-GB" sz="1200" dirty="0"/>
              <a:t>program), helping in class and supporting school trips.  In </a:t>
            </a:r>
            <a:br>
              <a:rPr lang="en-GB" sz="1200" dirty="0"/>
            </a:br>
            <a:r>
              <a:rPr lang="en-GB" sz="1200" dirty="0"/>
              <a:t>addition, staff at the school also run parental workshops </a:t>
            </a:r>
            <a:br>
              <a:rPr lang="en-GB" sz="1200" dirty="0"/>
            </a:br>
            <a:r>
              <a:rPr lang="en-GB" sz="1200" dirty="0"/>
              <a:t>during the school year for parents to find out more about </a:t>
            </a:r>
            <a:br>
              <a:rPr lang="en-GB" sz="1200" dirty="0"/>
            </a:br>
            <a:r>
              <a:rPr lang="en-GB" sz="1200" dirty="0"/>
              <a:t>the curriculum.</a:t>
            </a:r>
          </a:p>
        </p:txBody>
      </p:sp>
      <p:pic>
        <p:nvPicPr>
          <p:cNvPr id="3" name="Picture 2" descr="Image result for sutton school e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270" y="6732240"/>
            <a:ext cx="2568327" cy="18765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r>
              <a:rPr lang="en-GB" dirty="0"/>
              <a:t>6</a:t>
            </a:r>
          </a:p>
        </p:txBody>
      </p:sp>
    </p:spTree>
    <p:extLst>
      <p:ext uri="{BB962C8B-B14F-4D97-AF65-F5344CB8AC3E}">
        <p14:creationId xmlns:p14="http://schemas.microsoft.com/office/powerpoint/2010/main" val="16967035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8454288"/>
          </a:xfrm>
          <a:ln w="31750" cmpd="thickThin">
            <a:solidFill>
              <a:srgbClr val="000066"/>
            </a:solidFill>
          </a:ln>
        </p:spPr>
        <p:txBody>
          <a:bodyPr>
            <a:normAutofit fontScale="90000"/>
          </a:bodyPr>
          <a:lstStyle/>
          <a:p>
            <a:pPr algn="l"/>
            <a:r>
              <a:rPr lang="en-GB" sz="2400" dirty="0">
                <a:solidFill>
                  <a:srgbClr val="000066"/>
                </a:solidFill>
              </a:rPr>
              <a:t>Sutton – our village and </a:t>
            </a:r>
            <a:br>
              <a:rPr lang="en-GB" sz="2400" dirty="0">
                <a:solidFill>
                  <a:srgbClr val="000066"/>
                </a:solidFill>
              </a:rPr>
            </a:br>
            <a:r>
              <a:rPr lang="en-GB" sz="2400" dirty="0">
                <a:solidFill>
                  <a:srgbClr val="000066"/>
                </a:solidFill>
              </a:rPr>
              <a:t>our community</a:t>
            </a:r>
            <a:r>
              <a:rPr lang="en-GB" sz="2400" dirty="0">
                <a:solidFill>
                  <a:schemeClr val="accent1"/>
                </a:solidFill>
              </a:rPr>
              <a:t/>
            </a:r>
            <a:br>
              <a:rPr lang="en-GB" sz="2400" dirty="0">
                <a:solidFill>
                  <a:schemeClr val="accent1"/>
                </a:solidFill>
              </a:rPr>
            </a:br>
            <a:r>
              <a:rPr lang="en-GB" sz="700" dirty="0"/>
              <a:t/>
            </a:r>
            <a:br>
              <a:rPr lang="en-GB" sz="700" dirty="0"/>
            </a:br>
            <a:r>
              <a:rPr lang="en-GB" sz="1300" dirty="0"/>
              <a:t>Sutton in the Isle is a village of around 1,000 households on the edge </a:t>
            </a:r>
            <a:br>
              <a:rPr lang="en-GB" sz="1300" dirty="0"/>
            </a:br>
            <a:r>
              <a:rPr lang="en-GB" sz="1300" dirty="0"/>
              <a:t>of the Fens, just seven miles from the historic city of Ely.  For many </a:t>
            </a:r>
            <a:br>
              <a:rPr lang="en-GB" sz="1300" dirty="0"/>
            </a:br>
            <a:r>
              <a:rPr lang="en-GB" sz="1300" dirty="0"/>
              <a:t>years the village was mainly an agricultural area but in recent times it </a:t>
            </a:r>
            <a:br>
              <a:rPr lang="en-GB" sz="1300" dirty="0"/>
            </a:br>
            <a:r>
              <a:rPr lang="en-GB" sz="1300" dirty="0"/>
              <a:t>has grown, with exciting plans for further growth within and around </a:t>
            </a:r>
            <a:br>
              <a:rPr lang="en-GB" sz="1300" dirty="0"/>
            </a:br>
            <a:r>
              <a:rPr lang="en-GB" sz="1300" dirty="0"/>
              <a:t>the village.</a:t>
            </a:r>
            <a:br>
              <a:rPr lang="en-GB" sz="1300" dirty="0"/>
            </a:br>
            <a:r>
              <a:rPr lang="en-GB" sz="700" dirty="0"/>
              <a:t/>
            </a:r>
            <a:br>
              <a:rPr lang="en-GB" sz="700" dirty="0"/>
            </a:br>
            <a:r>
              <a:rPr lang="en-GB" sz="1300" dirty="0"/>
              <a:t>The village has a large church dating from the 14</a:t>
            </a:r>
            <a:r>
              <a:rPr lang="en-GB" sz="1300" baseline="30000" dirty="0"/>
              <a:t>th</a:t>
            </a:r>
            <a:r>
              <a:rPr lang="en-GB" sz="1300" dirty="0"/>
              <a:t> century, which plays a central role in the village community, hosting regular events including beer festivals, markets, and concerts.  As well as regular collective worship and family Songs of Praise events in the church, children from the school take part in the village concert which is held in the church annually.</a:t>
            </a:r>
            <a:br>
              <a:rPr lang="en-GB" sz="1300" dirty="0"/>
            </a:br>
            <a:r>
              <a:rPr lang="en-GB" sz="700" dirty="0"/>
              <a:t/>
            </a:r>
            <a:br>
              <a:rPr lang="en-GB" sz="700" dirty="0"/>
            </a:br>
            <a:r>
              <a:rPr lang="en-GB" sz="1300" dirty="0"/>
              <a:t>The many clubs and societies active in our village include a Conservation Society, WI, Cricket Club, needlework groups, football teams, Garden Club, Bowls, youth groups, and a community café. The Sutton Feast committee organise events throughout the year, including an annual ‘Picnic in the Park’, ‘Gault Day’, and an enormously-popular 10km race and fun-runs. </a:t>
            </a: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200" dirty="0"/>
              <a:t/>
            </a:r>
            <a:br>
              <a:rPr lang="en-GB" sz="1200" dirty="0"/>
            </a:br>
            <a:r>
              <a:rPr lang="en-GB" sz="1300" dirty="0"/>
              <a:t>The parish council own and run the beautiful old </a:t>
            </a:r>
            <a:r>
              <a:rPr lang="en-GB" sz="1300" dirty="0" smtClean="0"/>
              <a:t>Glebe </a:t>
            </a:r>
            <a:r>
              <a:rPr lang="en-GB" sz="1300" dirty="0"/>
              <a:t>hall, as well as a modern Multi-Use Games Area, sports fields and pavilion. There is a village playing field on the outskirts of the village, and Sutton cricket club has a field nearby. There is a </a:t>
            </a:r>
            <a:r>
              <a:rPr lang="en-GB" sz="1300" dirty="0" err="1"/>
              <a:t>childrens</a:t>
            </a:r>
            <a:r>
              <a:rPr lang="en-GB" sz="1300" dirty="0"/>
              <a:t>’ play ground near to the school, and the village’s </a:t>
            </a:r>
            <a:r>
              <a:rPr lang="en-GB" sz="1300" dirty="0" err="1"/>
              <a:t>Childrens</a:t>
            </a:r>
            <a:r>
              <a:rPr lang="en-GB" sz="1300" dirty="0"/>
              <a:t>’ Centre is adjacent to the school. </a:t>
            </a:r>
            <a:br>
              <a:rPr lang="en-GB" sz="1300" dirty="0"/>
            </a:br>
            <a:r>
              <a:rPr lang="en-GB" sz="700" dirty="0"/>
              <a:t/>
            </a:r>
            <a:br>
              <a:rPr lang="en-GB" sz="700" dirty="0"/>
            </a:br>
            <a:r>
              <a:rPr lang="en-GB" sz="1300" dirty="0"/>
              <a:t>Like most large villages, Sutton's amenities include a doctor's surgery, convenience store, pharmacy, hairdressers, a car repair garage, pub and several eateries and take-</a:t>
            </a:r>
            <a:r>
              <a:rPr lang="en-GB" sz="1300" dirty="0" err="1"/>
              <a:t>aways</a:t>
            </a:r>
            <a:r>
              <a:rPr lang="en-GB" sz="1300" dirty="0"/>
              <a:t>.  The mobile library visits the village once a week. The British Legion has a large hall  and bowling green adjacent to the school, and provides parking for visitors to the school. </a:t>
            </a:r>
            <a:br>
              <a:rPr lang="en-GB" sz="1300" dirty="0"/>
            </a:br>
            <a:r>
              <a:rPr lang="en-GB" sz="700" dirty="0"/>
              <a:t/>
            </a:r>
            <a:br>
              <a:rPr lang="en-GB" sz="700" dirty="0"/>
            </a:br>
            <a:r>
              <a:rPr lang="en-GB" sz="1300" dirty="0"/>
              <a:t>There are two pre-school settings operating in the village. Both have close connections with the school and are invited to visit on many occasions during the year, including collective worship, and dress rehearsals for school performances.  The pre-schools are also invited to use our field for sports activities.</a:t>
            </a:r>
            <a:br>
              <a:rPr lang="en-GB" sz="1300" dirty="0"/>
            </a:br>
            <a:endParaRPr lang="en-GB" sz="13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933" y="467544"/>
            <a:ext cx="1756294" cy="17281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3" t="7659"/>
          <a:stretch/>
        </p:blipFill>
        <p:spPr bwMode="auto">
          <a:xfrm>
            <a:off x="405211" y="3866493"/>
            <a:ext cx="3395523" cy="22185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009" t="6819" r="3643"/>
          <a:stretch/>
        </p:blipFill>
        <p:spPr bwMode="auto">
          <a:xfrm>
            <a:off x="3800734" y="3914916"/>
            <a:ext cx="2681338" cy="21701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r>
              <a:rPr lang="en-GB" dirty="0"/>
              <a:t>7</a:t>
            </a:r>
          </a:p>
        </p:txBody>
      </p:sp>
      <p:pic>
        <p:nvPicPr>
          <p:cNvPr id="3" name="Picture 2" descr="Poppy wreath.jpg"/>
          <p:cNvPicPr>
            <a:picLocks noChangeAspect="1"/>
          </p:cNvPicPr>
          <p:nvPr/>
        </p:nvPicPr>
        <p:blipFill rotWithShape="1">
          <a:blip r:embed="rId5" cstate="print">
            <a:extLst>
              <a:ext uri="{28A0092B-C50C-407E-A947-70E740481C1C}">
                <a14:useLocalDpi xmlns:a14="http://schemas.microsoft.com/office/drawing/2010/main" val="0"/>
              </a:ext>
            </a:extLst>
          </a:blip>
          <a:srcRect l="3041" t="-260697" r="15727" b="266269"/>
          <a:stretch/>
        </p:blipFill>
        <p:spPr>
          <a:xfrm>
            <a:off x="647700" y="4161368"/>
            <a:ext cx="2645833" cy="1583260"/>
          </a:xfrm>
          <a:prstGeom prst="rect">
            <a:avLst/>
          </a:prstGeom>
        </p:spPr>
      </p:pic>
    </p:spTree>
    <p:extLst>
      <p:ext uri="{BB962C8B-B14F-4D97-AF65-F5344CB8AC3E}">
        <p14:creationId xmlns:p14="http://schemas.microsoft.com/office/powerpoint/2010/main" val="35848934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87CB9B9DBD34438A31BA0FC759BCC3" ma:contentTypeVersion="13" ma:contentTypeDescription="Create a new document." ma:contentTypeScope="" ma:versionID="987ce4ba19eef4d710d2146a2357f8d9">
  <xsd:schema xmlns:xsd="http://www.w3.org/2001/XMLSchema" xmlns:xs="http://www.w3.org/2001/XMLSchema" xmlns:p="http://schemas.microsoft.com/office/2006/metadata/properties" xmlns:ns3="433ecf2f-a2dd-4a51-ac4f-02f7b19f834f" xmlns:ns4="4a37e0e3-e2e5-4875-a42e-90f29ff40bd2" targetNamespace="http://schemas.microsoft.com/office/2006/metadata/properties" ma:root="true" ma:fieldsID="ae5fea0272b0ea91d937d07ac5b8c770" ns3:_="" ns4:_="">
    <xsd:import namespace="433ecf2f-a2dd-4a51-ac4f-02f7b19f834f"/>
    <xsd:import namespace="4a37e0e3-e2e5-4875-a42e-90f29ff40bd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ecf2f-a2dd-4a51-ac4f-02f7b19f8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37e0e3-e2e5-4875-a42e-90f29ff40b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C03674-C61E-4D21-AA9F-AD04B219967F}">
  <ds:schemaRefs>
    <ds:schemaRef ds:uri="http://schemas.microsoft.com/sharepoint/v3/contenttype/forms"/>
  </ds:schemaRefs>
</ds:datastoreItem>
</file>

<file path=customXml/itemProps2.xml><?xml version="1.0" encoding="utf-8"?>
<ds:datastoreItem xmlns:ds="http://schemas.openxmlformats.org/officeDocument/2006/customXml" ds:itemID="{0B0FAB28-EB6B-4B71-AA40-6B36014134E2}">
  <ds:schemaRefs>
    <ds:schemaRef ds:uri="http://purl.org/dc/dcmitype/"/>
    <ds:schemaRef ds:uri="http://schemas.microsoft.com/office/infopath/2007/PartnerControls"/>
    <ds:schemaRef ds:uri="433ecf2f-a2dd-4a51-ac4f-02f7b19f834f"/>
    <ds:schemaRef ds:uri="4a37e0e3-e2e5-4875-a42e-90f29ff40bd2"/>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11BD494D-B7A3-4277-8755-FF16CF4F4E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ecf2f-a2dd-4a51-ac4f-02f7b19f834f"/>
    <ds:schemaRef ds:uri="4a37e0e3-e2e5-4875-a42e-90f29ff40b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1359</TotalTime>
  <Words>755</Words>
  <Application>Microsoft Macintosh PowerPoint</Application>
  <PresentationFormat>On-screen Show (4:3)</PresentationFormat>
  <Paragraphs>213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Headteacher Application Pack</vt:lpstr>
      <vt:lpstr>Index                         </vt:lpstr>
      <vt:lpstr>Letter from the Chair of the Governing Body   Dear Applicant  We are delighted that you are considering applying for the Headteacher position at Sutton Church of England (VC) Primary School. We hope that you will find that the contents of this application pack are not only informative about the Headteacher role, which we recognise as key to a school’s ethos and success, but also convey the school’s character.  As a primary school  of currently 262 pupils, but expecting considerable growth due to new housing in the village, we have always been proud of the strong community feel. This extends from the involvement of the pre-schools in collective worship, to our Foundation Stage – Year 5 “buddy” system, to our close links with St Andrew’s church, to sustained engagement with parents, and to the involvement of members of the village community on our governing body, amongst many other things. Teamwork is at the heart of the school’s practices, between all levels of staff, between governors and amongst the pupils themselves. We are seeking to appoint a leader with a clear vision who will lead our dedicated staff team, working and communicating successfully with staff, children, parents, carers, governors and all who come in regular contact with the school.   We are proud of the pupils’ behaviour and positive attitudes, as well as the broader curriculum offerings in music, sport and art, though there is a strong focus on continued improvement in core subjects. As a church school, Christian values are central to our purpose and vision. Our last SIAMS inspection in March 2019 recognised that the “The core values, explored daily in collective worship, drive the vision and have had a positive impact on relationships in the school” and the strength of links with the local church. Our new Headteacher will lead Sutton Primary School in providing an outstanding education throughout the school while ensuring the continuation of our Christian ethos.   The information in this pack provides a taste of the school’s activities and character that can be supplemented by visiting our school website www.sutton.cambs.sch.uk where you can watch a recent video tour of the school on the front page.  Further information on how to see our enthusiastic pupils and staff in action is provided later in the pack. We are also happy to receive informal enquiries regarding the post via Chair@sutton.cambs.sch.uk  Applications for the Headteacher post should be sent to our Personnel provider, EPM, via headship@epm.co.uk by midday on Monday 25th January 2021. Please note that CVs will not be accepted. We will shortlist the following Friday and invite successful candidates for assessment and interview on Thursday 4th and Friday 5th February 2021.   Many thanks for your interest and I look forward to meeting you,  Hilary Sanderson  Chair of the Governing Body </vt:lpstr>
      <vt:lpstr>About Our School -  Vision &amp; Values  We are a learning community – all here for the common purpose of growing as individuals and collectively - both in knowledge and skill as well as spiritually; we work together to rise to challenges – helping and encouraging one another to flourish; taking joy in and celebrating our successes.   We design our curriculum to ensure that: all our children nurture a respect for all God's children and love of our local and global neighbours, developing a sense of personal and collective responsibility to contribute towards the world God intended for us.   Our central value of Respect is the foundation of our school purpose, as well as our one rule:    At Sutton School we choose Respect:  Respecting ourselves: by being the best we can in all we do.  Respecting others: by loving our neighbours as unique individuals.  Respecting the environment: by looking after God’s world and everything in it.  As well as respect, our values are encapsulated in five key words:  Love: We love our neighbours (community) and are caring and compassionate; We value all God’s children (diversity); We love our learning; We are forgiving and seek to enjoy our time together in and out of school. Peace: We promote prayer and reflection; gentleness, self control and patience; We practise peaceful problem solving and mediate through talk and reflection when issues arise; We strive to make Sutton School a nurturing place in which pupils can feel safe and secure. Trust: We are honest and trustworthy; We are responsible  and reliable; We trust and have faith in ourselves and are resilient, persevering and supporting of each other to  overcome challenges; Koinonia: (A Greek word that means fellowship and friendship, community and communion) We promote fellowship as a united community of shared and differing beliefs, interests and ideas.  We are all  committed as lifelong learners and we share,  contribute and participate wholeheartedly in action  for change, making life better for those we can. Justice: We act fairly towards one another and work  to make sure that all voices are heard; We strive for equity and equal opportunity, ensuring that each individual child is nurtured and supported according to their skills, talents and needs. </vt:lpstr>
      <vt:lpstr>Organisation The school has a pupil admission number of 45 per year group, with an average of 320 pupils on roll in recent years, although the current roll is 291. Due to varying numbers in different year groups, the structure can change from one year to another. In the 2020/21 academic year we are operating one class of EYFS pupils with three mixed year classes in Key Stage 1; Key Stage 2 is split across six classes, three lower KS2 and three upper. Teachers work closely together planning a broad and balanced curriculum for the year groups.  We utilise a variety of approaches in order to realise each child’s potential.   The Senior Leadership Team work collaboratively with the governing body. Some teachers have specific whole school subject leadership responsibilities.  Many of our talented teaching assistants have specialisms, such as literacy or SEMH needs.  We have a strong team of support staff including dedicated office and finance personnel.   Our premises, grounds and facilities  As a traditional village school, we are proud of our extensive grounds which include a large sports field, an outdoor classroom, an adventure playground and an allotment area with fruit trees.  We also have a specific garden for our EYFS pupils which offers allotment beds, hardstanding and artificial turf.  Our playground areas include a large open space with basketball hoops, smaller sheltered quiet areas with benches, a small running track and various games.  Our walls are decorated with murals as well as a traversing wall. We are very proud of our new mosaic displaying the school’s values.              Our buildings include a large, open and well-lit hall, kitchens,  a library, a dedicated music room and a well-equipped staff room. We also have a dedicated setting, The Bridge, for children with particular needs. The school was a Victorian building but has had many additions and alterations.  The community room, added during major re-building works in the 1990s,  belongs to the parish council.  It is used by many community groups and is also available to the school. </vt:lpstr>
      <vt:lpstr>About Our School - Our rich and broad curriculum  You can download our most recent OFSTED inspection report and SIAMS inspection report from our school website, http://www.sutton.cambs.sch.uk/website  Core Topics Using a cross-curricular topic as a base, our teachers use traditional and innovative methods to teach core subjects.    Music and Performing Arts The school has a thriving musical culture. As well as devoted music lessons in class time, many pupils have lessons and take examinations in  range of instruments. In non-Covid times, there is also a thriving afterschool recorder club, whose members regularly compete with great success in local music festivals. There is a regular music concert during the year and all pupils have a chance to act, dance or sing in various productions at Christmas or in the summer.          Art Art is a significant part of the school curriculum as seen in displays around the school.  Each year we have an art week when we usually have a visiting artist to give new ideas and inspire new works.   All classes have weekly art lessons and create two and three dimensional works with painting, drawing, collage, clay, fabric and natural materials, as well as computer-based design work.  We have our own pottery kiln on-site.             Science Science is taught on a weekly basis.  Each year we have a focussed science week with exciting themed activities; pupils have enjoyed making bridges and last year they were involved with a Space theme at Ely Cathedral! Some years we have had visiting scientists to demonstrate experiments and talk about their work. </vt:lpstr>
      <vt:lpstr>About Our School - Our rich and broad curriculum  Sports and Physical Education Twice-weekly physical education lessons range from football, netball and rounders, to athletics, gymnastics and dance. We also provide swimming lessons at a local pool and run annual ‘balanceability’ and ‘bikeability’ courses.   As a ‘catchment area’ primary school to Witchford Village College the pupils at our school benefit from the Sports College Status awarded to Witchford Village College.   We pay an annual Service Level Agreement that entitles the school to a range of resources including:  training courses, in-school coaching sessions and access to sports festivals and tournaments. During the year qualified sports coaches run sessions before, during or after school, which are designed to encourage pupils to adopt a healthier, more active lifestyle, and to try different types of sports.  The staff at our school are also able to attend PE courses run by Witchford Village College to maintain a high level of PE teaching at the school.            In the summer we run Sports Days for each Key Stage - these events are well-attended by families, and also include local pre-schools.   Outside of specific PE lessons our pupils are encouraged to take part in a variety of activities during playtimes. In addition to these activities, Year 5 pupils are also encouraged to volunteer as Playground Leaders. These pupils undertake a training course run by school staff and are then able to help organise lunch time playground games for younger pupils under the supervision of a member of staff.  Towards the end of Year 6, our pupils attend a three-day residential trip, most recently a Bushcraft course where they were able to take part in a range of exciting “survival” focused activities!.    We offer a wide variety of additional after school activities; the sports available change from term to term (currently on offer are archery, football, gymnastics, dance, and musical theatre).   Personal, Social and Health Education &amp;   Personal, Social and Emotional Development  Our strong tradition of pastoral care is followed through  with a progressive curriculum based on the PSHE  service’s Personal Development Planner.  This ensures  all aspects of the curriculum are taught using a range of  approaches including stories, role play and Circle Time.   In addition, we have an annual PSHE themed week with  diverse topics including anti-bullying, healthy eating,  building self-esteem and financial capability. </vt:lpstr>
      <vt:lpstr>Witchford Area Schools Partnership  As a primary school in the Witchford Village College catchment area we are one of nine schools that make up the Witchford Area Schools Partnership (WASP).  The partnership consists of:       •  Primary Schools:  Little Thetford CE Primary School, Mepal and Witcham CE (VC) Primary            School, Robert Arkenstall Primary School, Stretham Primary School, Sutton CE (VC) Primary School,          The Rackham CE Primary School and Wilburton CE Primary School      •  Special School: The Harbour      •  Secondary School: Witchford Village College   The Headteachers within the Partnership meet approximately once per half term to discuss current issues and actions on the Partnership Plan. Our members of staff also meet, for example, there is a SENDCO Group, an NQT Group, joint training for TAs and cross-school moderation.  The Partnership Plan is produced annually and aims to take common issues and address them through a variety of joint actions.  This year there has been a focus on Science with all the schools coming together for a joint half day INSET to look at practical science activities that can be undertaken easily within the classroom setting.      Parental Involvement   Friends of Sutton School, otherwise known as FOSS, are a group of parents, teachers and friends who have formed a committee to raise funds for school equipment to enhance the children’s education and to improve the school’s environment. As a Registered Charity they also aim to promote and foster good relationships within the community.  Over the years FOSS have helped to provide the school library with books and furnishings, contributed to the ICT suite and purchased CleverTouch smartboards, replaced the adventure playground, added in a trim trail and subsidise one trip per year per year group. FOSS have recently set up a comfort fund to help those children whose families are “just about managing”, to ensure no child is left without the chance to go on trips etc; this is kept within house so both FOSS and the families remain anonymous throughout the process.  Every year they hold a Summer Fete, which has become a major community event. Other events organised by FOSS are a Christmas Bazaar where the children are given a unique opportunity to purchase family gifts, discos,  Bags for Schools, raffles and car boot sales with occasional  ‘Cake’ breaks – always popular!  Parents are also involved with our school in a number of  other ways including: reading in school (we have a number  of parents who are trained in our Boosting Reading Potential  program), helping in class and supporting school trips.  In  addition, staff at the school also run parental workshops  during the school year for parents to find out more about  the curriculum.</vt:lpstr>
      <vt:lpstr>Sutton – our village and  our community  Sutton in the Isle is a village of around 1,000 households on the edge  of the Fens, just seven miles from the historic city of Ely.  For many  years the village was mainly an agricultural area but in recent times it  has grown, with exciting plans for further growth within and around  the village.  The village has a large church dating from the 14th century, which plays a central role in the village community, hosting regular events including beer festivals, markets, and concerts.  As well as regular collective worship and family Songs of Praise events in the church, children from the school take part in the village concert which is held in the church annually.  The many clubs and societies active in our village include a Conservation Society, WI, Cricket Club, needlework groups, football teams, Garden Club, Bowls, youth groups, and a community café. The Sutton Feast committee organise events throughout the year, including an annual ‘Picnic in the Park’, ‘Gault Day’, and an enormously-popular 10km race and fun-runs.                The parish council own and run the beautiful old Glebe hall, as well as a modern Multi-Use Games Area, sports fields and pavilion. There is a village playing field on the outskirts of the village, and Sutton cricket club has a field nearby. There is a childrens’ play ground near to the school, and the village’s Childrens’ Centre is adjacent to the school.   Like most large villages, Sutton's amenities include a doctor's surgery, convenience store, pharmacy, hairdressers, a car repair garage, pub and several eateries and take-aways.  The mobile library visits the village once a week. The British Legion has a large hall  and bowling green adjacent to the school, and provides parking for visitors to the school.   There are two pre-school settings operating in the village. Both have close connections with the school and are invited to visit on many occasions during the year, including collective worship, and dress rehearsals for school performances.  The pre-schools are also invited to use our field for sports activities. </vt:lpstr>
      <vt:lpstr>Our Christian Ethos  The Christian ethos of the school is reflected in the behaviour of the whole school community and the respect with which they treat each other.  Christian values are an integral part of the golden rules displayed in every classroom.  Daily collective worship has a Christian basis as well as incorporating other aspects of school life.    The school has recently introduced a new RE curriculum as recommended by the Diocese of Ely.  From the incumbent of St Andrew’s Church, Sutton (Rev’d Mary Hancock)  As the vicar of St Andrew’s Church, I am an ex officio Foundation Governor of Sutton Church of England (Voluntary Controlled) Primary School. I am also an ex officio governor of Mepal &amp; Witcham Church of England Primary School (an academy in the Diocese of Ely Multi Academy Trust) in the nearby village of Mepal.   In addition to serving as a governor, my roles in the life of Sutton School are to lead collective worship (currently about once a month), to welcome and host school services in St Andrew’s, to support work with classes as needed on subjects in RE and related areas, to work with the Headteacher on worship and the Christian ethos and values of the school and to provide pastoral support as needed to children and staff.   The congregation of St Andrew’s frequently pray for the life and people of Sutton Primary School and look forward to welcoming the new Headteacher and a new phase in the life of this school which is so much part of our village.  Our Church St. Andrew’s Church stands in a prominent position at the east end of the village. It was founded in the 14th century and has had many alteration and additions  over the ensuing years.  We have a regular congregation and  a large choir – most of the children in the choir are pupils at  our school where the junior choirleader teaches music.  Two members of the congregation are also foundation governors  at the school and visit the school regularly.    Ethos statement for church schools in the  Diocese of Ely Recognising its historic foundation, the school aims to serve its community by providing an education of the highest quality within the context of Christian belief and practice. It  encourages an understanding of the meaning and significance of faith and promotes Christian values through the experience  it offers to all its pupils.</vt:lpstr>
      <vt:lpstr>  The Cambridgeshire Context Cambridgeshire is the fastest growing county in the  country and one of the main economic drivers for the  UK.  The 0-19 population of Cambridgeshire is expected  to increase by 18.5% between 2016 and 2036, although  not evenly across the county.  Cambridge City is  expected to grow by 12.3% over this period, while South  Cambridgeshire is facing an increase of 29.4%.    There are around 137,800 children and young people  under the age of 18 years living in the county, which  represents 21% of the total population. The level of  free school meals is lower than the national average.  Nationally 14.5% of primary pupils and 13.2% of  secondary pupils are eligible; across Cambridgeshire the  levels are 9.8% and 8.3% respectively.  Children and young people of school age from minority ethnic groups account for 12.2% of primary pupils and 9.4% of secondary pupils, compared with 31.4% and 27.9% respectively for the country as a whole. Locally, the largest minority ethnic group is Asian (3.8% of school-aged children).  Travellers of Gypsy Roma and Irish heritage account for 0.7% of the school age population compared with a national average of 0.4%.   Cambridgeshire is a relatively prosperous county.  Our children generally have above average health, educational attainment and life chances.  However there are pockets within the county where deprivation levels exceed or equal the national average, particularly in parts of Wisbech, Huntingdon North and the north east of Cambridge City.  A particular feature of Cambridgeshire is that deprivation is spread widely across the county.  65% of children living in low income families live in our more affluent areas.   Cambridgeshire County Council's Equality Pledge “We believe in the dignity of all people and their right to respect and equality of opportunity. We value the strength that comes with difference and the positive contribution that diversity brings to our community. Our aspiration is for Cambridge and the wider region to be safe, welcoming and inclusive.”  Cambridgeshire County Council's Equality Objectives -  Promote equality and inclusion with our workforce -   Support employee and Member support networks -   Improve the diversity of our workforce to reflect the communities we serve -   Promote and celebrate diversity across the Council -   Raise the profile of equality and diversity through communications campaigns </vt:lpstr>
      <vt:lpstr>Pupil Voices  We asked our pupils for qualities and strengths they would like to see in our new Headteacher:                                     Kind &amp; Helpful                                                      Trustworthy                                                     Firm but fair                                                Supportive to all the                                                          children                                                      Enthusiastic                                              Someone who does what they                                                        say they will do                                                 Know how to keep order                                                       Good fun!                                                  Challenge us but don't                                                     push us too far                                                    Dress Smartly Staff Voices  When we asked our staff for input, there were recurrent strong themes around what they think we need in our new Headteacher:  Someone who is interested in the child as well as the results – with a real interest in the well being of     staff and pupils, and the wider school community.   Staff need to feel supported, trusted &amp; empowered to make decisions.  They want someone who can get the balance right between driving the school forward as well as accounting for staff well-being.  Children need a head teacher who is a visible presence, who they are comfortable to approach and is  positive &amp; engaging.  Approachable and visible to parents.  A proven leader, capable of taking tough  decisions that not everyone will like.  A great communicator with colleagues,  pupils and the wider community.  Someone who listens, seeking opinions  and solutions from their team.  On the pulse with school needs, but  outward looking to new ideas.  Enthusiastic about spiritual learning  as a vibrant and inspirational element  of school life.</vt:lpstr>
      <vt:lpstr>The Application and Selection Process  You are very welcome to visit our school; please note that any such informal visit is not part of the selection process, and whether or not applicants have visited will not influence the final outcome. Please make arrangements through the School, either by telephoning the school office: 01353 778351 or by emailing office@sutton.cambs.sch.uk.    If you have any questions about the school, please contact the Chair of Governors, Hilary Sanderson, by emailing Chair@sutton.cambs.sch.uk    This is currently a Group 2 school and the salary will be within the ISR range L18-L24 (£63,508- £73,559). This is a permanent, full-time position to start in September 2021 or after Easter 2021 if available.  The key dates for the selection and recruitment process are:    • Closing date for applications midday Monday 25th January 2021.    • Short Listing Friday 29 January 2021.    • Two-day Assessment &amp; Interview  Thursday 4th and Friday 5th February 2021.     Please submit your application using the form provided and a supporting letter (but please do not enclose a CV). Your supporting letter, of no more than 1000 words, should tell us how you satisfy the person specification, and how you would help us to achieve our vision at Sutton Church of England  (VC) Primary School.  Please return your letter and completed application form no later than midday on Monday 25th January to: headship@epm.co.uk  EPM can be contacted on 01480 431992 or via headship@epm.co.uk    Sutton Church of England  Primary School is committed to  safeguarding and promoting  the welfare of children and  requires all staff and volunteers  to demonstrate this  commitment.   Offers of employment are  subject to a satisfactory  enhanced DBS disclosure and  other employment checks. </vt:lpstr>
      <vt:lpstr>Job Description  Contract: Full-time, permanent     Grade: Leadership scale, range L14-L21   Post: Headteacher Sutton C of E (VC) Primary School    Responsible to: The Governing Body of Sutton C of E (VC)  Primary School     Responsible for: All staff and pupils within the school   Purpose of the Job:  The Headteacher of Sutton Church of England (VC) Primary School will ensure that the school’s aims are implemented in accordance with the School Improvement Plan and other strategic plans and the policies of the Governing Body.    The Headteacher is required to monitor, evaluate and review the impact of policies, priorities and objectives for improvement and take timely and effective action that results in sustained development.    The Headteacher must provide leadership and management of the school and promote a secure foundation from which to achieve the highest possible standards in all areas of the work of the school.   The Headteacher will carry out his/her professional duties in accordance with and subject to the National Conditions of Employment for Headteachers and relevant education and employment legislation.     The Headteacher will endeavour at all times to meet the Department for Education’s National Standards of Excellence for Headteachers, 2015.  Core responsibilities  1. To provide high-quality professional leadership and management for the school, securing high standards of achievement in all areas of school operation.    2. To manage teaching and learning as the school’s lead professional, such that personalised learning opportunities allow pupils to maximise progress and realise their full potential.     3. To create a safe and productive learning environment which engages and fulfils children, stimulates and inspires staff and secures the support of parents, carers and the local community.     4. To be accountable to the governing body and to work with governors to provide vision and strategic direction.    5. To evaluate methodically and analytically all aspects of school performance to: identify priorities for continuous improvement; raise standards; develop policies and practices; maximise use of resources.   </vt:lpstr>
      <vt:lpstr>Job Description continued  Core responsibilities continued   6. To secure the commitment of the wider community to the school by developing and maintaining excellent and effective partnerships with: St Andrew’s church; other schools within the WASP partnership; children’s agencies; local authority personnel; local community groups.     7.  To promote equality of opportunity, individuality, respecting diversity, eliminating unlawful discrimination and promoting Fundamental British values.  8.  To lead and manage the school as a Church School effectively ensuring the promotion of Christian values and the distinctiveness that this entails.  Further Description of Core Responsibilities      Shaping the Future    The Headteacher will work with the Governing Body to create a shared vision and strategic plan which inspires and motivates pupils, staff and others in the school community.   Specifically, the Headteacher will:  - Have a strategic view of how to develop and improve the school - Develop and monitor the School Improvement Plan successfully - Inspire, challenge and motivate others to take forward the strategic plan  - Support staff development by offering a range of opportunities for CPD - Develop and foster links to work positively with relevant agencies to promote the school and foster the wellbeing and achievement of pupils and staff  - Advise the Governors on key educational changes that may affect the school.    Learning and Teaching  The Headteacher will be responsible for ensuring high standards of teaching and learning to ensure that every child can reach their full potential including:  - Demonstrating personal commitment and enthusiasm for the learning process, including teaching as necessary and appropriate, leading assemblies and providing a model of the standards expected of all staff within the school  - Ensure a consistent and continuous school-wide focus on pupils’ achievement, using data and benchmarks to monitor progress and attainment in all children’s learning - Celebrate success in all aspects of school life and ensure that an atmosphere is created where every child can succeed and achieve through high quality and personalised learning experiences - Implement strategies which encourage high standards of behaviour, attendance and pupil welfare - Oversee the curriculum and foster outstanding working practices, encouraging debate and new learning amongst teaching and support staff.   </vt:lpstr>
      <vt:lpstr>Job Description continued   Leading and Managing Staff    In order to develop effective relationships and communication which underpin a professional learning community, enabling everyone in the school to achieve, the Headteacher will: - Ensure that outstanding teaching is the primary objective for all classroom staff - Lead, motivate, support, challenge and develop staff so that they can reach their full potential   - Recruit, retain and deploy high quality staff appropriately to achieve the vision and goals of the school - Manage staff performance effectively - Ensure that all staff are engaged with the school’s strategic priorities, and the development of the school’s aims and objectives, through effective communication across the whole school community - Acknowledge the responsibilities and celebrate the achievement of individuals and teams.                   Managing the School, Staff and Resources  The Headteacher will provide effective organisation and management of the school including:  - Ensuring that pupil safety is at the centre of all the school’s activities, particularly during the COVID-19 pandemic. - Assuming overall responsibilities for the day to day management of the school and efficient and appropriate delegation of duties - Prioritising, planning and organising themselves and others effectively and efficiently  - Agreeing and setting appropriate priorities for expenditure with the Governing Body, allocating funds and monitoring the effective administration and control of school budgets so that the school secures its objectives  - Deploying and managing the school’s financial and human resources efficiently and effectively to achieve the school’s educational goals and priorities - Ensuring school buildings and facilities meet the needs of pupils and staff, and are of the highest standard of cleanliness and repair, and compliant with health and safety regulations - Exploring and developing additional sources of funding.</vt:lpstr>
      <vt:lpstr>Job Description continued  Stakeholders and the Local Community   The Headteacher will engage with the local and wider community including:  - Promoting and developing the school’s reputation and acting as an ambassador for the school in a manner which upholds its values and ethos  - Securing the commitment of parents, carers and the wider community in the vision and development of the school to enhance the education of all pupils - Contributing to the development of education by sharing good practice, contributing to new initiatives, utilising current research and working in partnership with WASP - Continuing to build relationships with St Andrew’s church, the Diocese of Ely and the local community to enhance the learning opportunities for the school.   Accountability and Governance   The Headteacher will be legally and contractually accountable for the school, its environment and all its work, and will: - Present a coherent and accurate account of the school’s performance in a form appropriate to a range of audiences, including the school governors, parents, the local authority, the local community and OFSTED  - Work with the Governing Body to plan for future needs and the further development of the school  - Ensure that all legal requirements, including Safeguarding, Child Protection and Health and Safety are fulfilled with effective systems in place - Translate the vision into a plan with agreed, prioritised objectives and operational plans which will promote and sustain school improvement within an agreed timeframe, measuring and reporting on the school’s success in meeting the action points of such plans - Encourage a school ethos which enables everyone to work together, share knowledge and understanding, celebrate success, and accept responsibility for outcomes.            </vt:lpstr>
      <vt:lpstr>Person Specification  Please address the person specification when completing your application, stating how you fulfil the criteria below, describing the impact that has resulted from your work to date in current and previous relevant posts.  You do not need to repeat information that is on the application form in your supporting statement.    We are seeking to appoint a head with vision, strong skills of leadership with an emphasis on team development and the highest standards of integrity and commitment. The successful candidate will be fully in tune with the ethos of a Church of England (VC) school serving the village community, that strives to offer a broad and exciting curriculum. He or she must care passionately about the education in the widest sense of pupils of all ages, and the welfare and development of staff.  In the table below, we describe how we will evaluate items - via either:  AF: application form; or,   I: Assessment Tasks and Interview.            </vt:lpstr>
      <vt:lpstr>                             This governing body and Cambridgeshire County Council are committed to safeguarding and promoting the welfare of children and young people.  Headteachers must ensure that the highest priority is given to following guidance and regulations to safeguard children and young people. the successful candidate will be required to undergo an enhanced check from the Disclosure and Barring Service.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dc:creator>
  <cp:lastModifiedBy>Hilary Sanderson</cp:lastModifiedBy>
  <cp:revision>176</cp:revision>
  <dcterms:created xsi:type="dcterms:W3CDTF">2018-01-26T11:13:04Z</dcterms:created>
  <dcterms:modified xsi:type="dcterms:W3CDTF">2020-12-17T08:19:23Z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0x0101003187CB9B9DBD34438A31BA0FC759BCC3</vt:lpwstr>
  </property>
</Properties>
</file>