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3" r:id="rId6"/>
    <p:sldId id="261" r:id="rId7"/>
    <p:sldId id="262" r:id="rId8"/>
    <p:sldId id="264"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 autoAdjust="0"/>
    <p:restoredTop sz="94660"/>
  </p:normalViewPr>
  <p:slideViewPr>
    <p:cSldViewPr snapToGrid="0">
      <p:cViewPr varScale="1">
        <p:scale>
          <a:sx n="227" d="100"/>
          <a:sy n="227" d="100"/>
        </p:scale>
        <p:origin x="11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8AB5-9D21-4A70-B519-8BD01A1A41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F3EA36-F9B7-4F18-8357-FCD608FDC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570DE-F2B1-48FB-8C6E-9B023BFD1912}"/>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5" name="Footer Placeholder 4">
            <a:extLst>
              <a:ext uri="{FF2B5EF4-FFF2-40B4-BE49-F238E27FC236}">
                <a16:creationId xmlns:a16="http://schemas.microsoft.com/office/drawing/2014/main" id="{8898BB07-E662-449F-9280-29CD4E9394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F7B694-B147-47FD-94E1-1E7EF2BA73AD}"/>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3862313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25ABD-3455-48EF-8992-5E3B8F8E3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12BC15-F58F-41C9-8738-E9AC812BEA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B9D90-231F-48CA-BA2F-1881052054E3}"/>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5" name="Footer Placeholder 4">
            <a:extLst>
              <a:ext uri="{FF2B5EF4-FFF2-40B4-BE49-F238E27FC236}">
                <a16:creationId xmlns:a16="http://schemas.microsoft.com/office/drawing/2014/main" id="{C34A980A-D969-4E0E-BEF2-1E505683D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C5BEA-786B-4BD1-90FC-5DE26D3B606F}"/>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67786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E13559-8CC7-4349-8EBE-E972790503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45964F-B9D0-4238-8CDC-A43028F410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B73C6-3006-421F-85E1-6CB0D7C3ACEB}"/>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5" name="Footer Placeholder 4">
            <a:extLst>
              <a:ext uri="{FF2B5EF4-FFF2-40B4-BE49-F238E27FC236}">
                <a16:creationId xmlns:a16="http://schemas.microsoft.com/office/drawing/2014/main" id="{98F6248A-04A6-4C7E-A5C8-6218FFC87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7EA95-ACE2-4A56-B77F-B660C84848AA}"/>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43116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E63A-1EDE-4CAF-8C77-4AAD9E88F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867B87-6E08-4D1D-ACAA-B0660DAB2E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3E35C7-62A1-4AEB-9DED-BB793DDB322B}"/>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5" name="Footer Placeholder 4">
            <a:extLst>
              <a:ext uri="{FF2B5EF4-FFF2-40B4-BE49-F238E27FC236}">
                <a16:creationId xmlns:a16="http://schemas.microsoft.com/office/drawing/2014/main" id="{42854AE0-C42B-4342-88F2-7E3D78BD8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304E0-BDE5-4A84-8190-8EBF98B78DEE}"/>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1882371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40576-FC0C-4F6B-9370-B8B5C03DD1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BA1FF-6104-4CE2-AB89-AEAA94F1ED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5923E-0B04-4334-A942-38E5D35252AB}"/>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5" name="Footer Placeholder 4">
            <a:extLst>
              <a:ext uri="{FF2B5EF4-FFF2-40B4-BE49-F238E27FC236}">
                <a16:creationId xmlns:a16="http://schemas.microsoft.com/office/drawing/2014/main" id="{F08C8416-E8CE-4783-A69E-421519C42F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A8EAB-020E-412A-8F85-5E3970997E4D}"/>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399767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B0889-3C5B-430A-BFAA-3E1869955E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72E6A-A04C-4425-AFFA-B650BE1A73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3CC547-BD5D-42BE-9265-AC2DA6A666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EFF00-CFA1-4106-8088-F8B339F3C96B}"/>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6" name="Footer Placeholder 5">
            <a:extLst>
              <a:ext uri="{FF2B5EF4-FFF2-40B4-BE49-F238E27FC236}">
                <a16:creationId xmlns:a16="http://schemas.microsoft.com/office/drawing/2014/main" id="{2A2EB50A-6727-4732-BDDA-C2933827DB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43BD6-171D-4E3D-993A-681371000921}"/>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28549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AD23-1B29-43B4-8B18-F24E89497C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F85ADD-3805-4D96-921E-5E22C40333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D70C26-7645-46B0-B849-E393E917E1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02AB71-BDA0-415D-8A05-40284BCA21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8A38DA-CBB6-4877-8106-B10684C39A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B2AB1D-939D-499F-9F70-D8C1E3F3EDEC}"/>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8" name="Footer Placeholder 7">
            <a:extLst>
              <a:ext uri="{FF2B5EF4-FFF2-40B4-BE49-F238E27FC236}">
                <a16:creationId xmlns:a16="http://schemas.microsoft.com/office/drawing/2014/main" id="{1B4B59C8-A589-430A-A543-2BD1673ABC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97111B-8A62-453B-8C27-559D31A78F44}"/>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389090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EBE1-CFA1-4F5E-9664-7B18BB8C87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308B26-1005-40F8-B1DC-CE2F28C0A14B}"/>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4" name="Footer Placeholder 3">
            <a:extLst>
              <a:ext uri="{FF2B5EF4-FFF2-40B4-BE49-F238E27FC236}">
                <a16:creationId xmlns:a16="http://schemas.microsoft.com/office/drawing/2014/main" id="{1DDA0163-9290-451E-94DF-B3A7C1251D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B171D6-2C3A-44F4-B13E-EF2AA9436EAE}"/>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252527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A84ED7-6AC1-4A87-94D9-6C4DDBBF3105}"/>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3" name="Footer Placeholder 2">
            <a:extLst>
              <a:ext uri="{FF2B5EF4-FFF2-40B4-BE49-F238E27FC236}">
                <a16:creationId xmlns:a16="http://schemas.microsoft.com/office/drawing/2014/main" id="{4783467F-B5D6-44A7-B22E-3B4C5C099A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BE91DA-8256-4F6D-B846-9030E1EE2633}"/>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3918954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11EA-8D33-498D-B5EE-E1312C09C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0FC759-1584-4D61-A66C-820FD6EF5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FCE55AC-C093-4661-A04A-0DC9BD7B23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13A6F4-14D6-41E2-A327-6FCAF678FA46}"/>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6" name="Footer Placeholder 5">
            <a:extLst>
              <a:ext uri="{FF2B5EF4-FFF2-40B4-BE49-F238E27FC236}">
                <a16:creationId xmlns:a16="http://schemas.microsoft.com/office/drawing/2014/main" id="{CFA77191-7431-45DD-946E-E2477CE9CA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0274C7-1206-47A3-9785-CA3F1453E995}"/>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273415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974BD-5D8C-45E6-BAE4-E1616F59A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99A93A-AA17-45CA-9C13-B7B614E075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0A1852-562A-44C2-A283-2C11E66AF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F46A1-4754-48D7-8164-5F0F9143E449}"/>
              </a:ext>
            </a:extLst>
          </p:cNvPr>
          <p:cNvSpPr>
            <a:spLocks noGrp="1"/>
          </p:cNvSpPr>
          <p:nvPr>
            <p:ph type="dt" sz="half" idx="10"/>
          </p:nvPr>
        </p:nvSpPr>
        <p:spPr/>
        <p:txBody>
          <a:bodyPr/>
          <a:lstStyle/>
          <a:p>
            <a:fld id="{A8848DA7-3DDE-4E04-8F45-BD33DBD48229}" type="datetimeFigureOut">
              <a:rPr lang="en-US" smtClean="0"/>
              <a:t>3/10/21</a:t>
            </a:fld>
            <a:endParaRPr lang="en-US"/>
          </a:p>
        </p:txBody>
      </p:sp>
      <p:sp>
        <p:nvSpPr>
          <p:cNvPr id="6" name="Footer Placeholder 5">
            <a:extLst>
              <a:ext uri="{FF2B5EF4-FFF2-40B4-BE49-F238E27FC236}">
                <a16:creationId xmlns:a16="http://schemas.microsoft.com/office/drawing/2014/main" id="{03B5ACBC-F9E7-4488-B05D-F22479322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83262F-29CE-418B-A847-BEB517B3F447}"/>
              </a:ext>
            </a:extLst>
          </p:cNvPr>
          <p:cNvSpPr>
            <a:spLocks noGrp="1"/>
          </p:cNvSpPr>
          <p:nvPr>
            <p:ph type="sldNum" sz="quarter" idx="12"/>
          </p:nvPr>
        </p:nvSpPr>
        <p:spPr/>
        <p:txBody>
          <a:bodyPr/>
          <a:lstStyle/>
          <a:p>
            <a:fld id="{977A9747-9CA0-49FB-96AB-689F5CCE94F0}" type="slidenum">
              <a:rPr lang="en-US" smtClean="0"/>
              <a:t>‹#›</a:t>
            </a:fld>
            <a:endParaRPr lang="en-US"/>
          </a:p>
        </p:txBody>
      </p:sp>
    </p:spTree>
    <p:extLst>
      <p:ext uri="{BB962C8B-B14F-4D97-AF65-F5344CB8AC3E}">
        <p14:creationId xmlns:p14="http://schemas.microsoft.com/office/powerpoint/2010/main" val="273422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459529-A203-4C4D-80B7-126F5E292E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4C8145-77D2-4895-A445-14719FD093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887AF-02C1-48C5-A26B-4F9EF016B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48DA7-3DDE-4E04-8F45-BD33DBD48229}" type="datetimeFigureOut">
              <a:rPr lang="en-US" smtClean="0"/>
              <a:t>3/10/21</a:t>
            </a:fld>
            <a:endParaRPr lang="en-US"/>
          </a:p>
        </p:txBody>
      </p:sp>
      <p:sp>
        <p:nvSpPr>
          <p:cNvPr id="5" name="Footer Placeholder 4">
            <a:extLst>
              <a:ext uri="{FF2B5EF4-FFF2-40B4-BE49-F238E27FC236}">
                <a16:creationId xmlns:a16="http://schemas.microsoft.com/office/drawing/2014/main" id="{2ACE0A0C-7D6D-451D-857A-933A98B788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F47D92-933C-4A12-92EF-080B574E48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A9747-9CA0-49FB-96AB-689F5CCE94F0}" type="slidenum">
              <a:rPr lang="en-US" smtClean="0"/>
              <a:t>‹#›</a:t>
            </a:fld>
            <a:endParaRPr lang="en-US"/>
          </a:p>
        </p:txBody>
      </p:sp>
    </p:spTree>
    <p:extLst>
      <p:ext uri="{BB962C8B-B14F-4D97-AF65-F5344CB8AC3E}">
        <p14:creationId xmlns:p14="http://schemas.microsoft.com/office/powerpoint/2010/main" val="594251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hyperlink" Target="http://www.st-james-ash.tameside.sch.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hyperlink" Target="https://www.st-james-ash.tameside.sch.uk/commun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hyperlink" Target="http://www.forwardasone.uk/" TargetMode="External"/><Relationship Id="rId5" Type="http://schemas.openxmlformats.org/officeDocument/2006/relationships/hyperlink" Target="http://www.st-james-ash.tameside.sch.uk/" TargetMode="External"/><Relationship Id="rId4" Type="http://schemas.openxmlformats.org/officeDocument/2006/relationships/hyperlink" Target="mailto:millsj@spsd.fa1.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3ED4D-F1B7-499D-A7EB-3B7A1DDC02C4}"/>
              </a:ext>
            </a:extLst>
          </p:cNvPr>
          <p:cNvSpPr>
            <a:spLocks noGrp="1"/>
          </p:cNvSpPr>
          <p:nvPr>
            <p:ph type="ctrTitle"/>
          </p:nvPr>
        </p:nvSpPr>
        <p:spPr>
          <a:xfrm>
            <a:off x="500025" y="3771899"/>
            <a:ext cx="10853094" cy="2208704"/>
          </a:xfrm>
        </p:spPr>
        <p:txBody>
          <a:bodyPr>
            <a:normAutofit fontScale="90000"/>
          </a:bodyPr>
          <a:lstStyle/>
          <a:p>
            <a:pPr algn="l"/>
            <a:r>
              <a:rPr lang="en-GB" sz="4000" dirty="0">
                <a:solidFill>
                  <a:schemeClr val="accent1">
                    <a:lumMod val="50000"/>
                  </a:schemeClr>
                </a:solidFill>
                <a:latin typeface="Calibri" panose="020F0502020204030204" pitchFamily="34" charset="0"/>
                <a:cs typeface="Calibri" panose="020F0502020204030204" pitchFamily="34" charset="0"/>
              </a:rPr>
              <a:t>A warm welcome to          </a:t>
            </a:r>
            <a:br>
              <a:rPr lang="en-GB" sz="4000" dirty="0">
                <a:solidFill>
                  <a:schemeClr val="accent1">
                    <a:lumMod val="50000"/>
                  </a:schemeClr>
                </a:solidFill>
                <a:latin typeface="Calibri" panose="020F0502020204030204" pitchFamily="34" charset="0"/>
                <a:cs typeface="Calibri" panose="020F0502020204030204" pitchFamily="34" charset="0"/>
              </a:rPr>
            </a:br>
            <a:r>
              <a:rPr lang="en-GB" sz="4400" dirty="0">
                <a:solidFill>
                  <a:schemeClr val="accent1">
                    <a:lumMod val="50000"/>
                  </a:schemeClr>
                </a:solidFill>
                <a:latin typeface="Calibri" panose="020F0502020204030204" pitchFamily="34" charset="0"/>
                <a:cs typeface="Calibri" panose="020F0502020204030204" pitchFamily="34" charset="0"/>
              </a:rPr>
              <a:t>St James’ Church of England Primary School  </a:t>
            </a:r>
            <a:br>
              <a:rPr lang="en-GB" sz="4400" dirty="0">
                <a:solidFill>
                  <a:schemeClr val="accent1">
                    <a:lumMod val="50000"/>
                  </a:schemeClr>
                </a:solidFill>
                <a:latin typeface="Calibri" panose="020F0502020204030204" pitchFamily="34" charset="0"/>
                <a:cs typeface="Calibri" panose="020F0502020204030204" pitchFamily="34" charset="0"/>
              </a:rPr>
            </a:br>
            <a:r>
              <a:rPr lang="en-GB" sz="2700" dirty="0">
                <a:solidFill>
                  <a:schemeClr val="accent1">
                    <a:lumMod val="50000"/>
                  </a:schemeClr>
                </a:solidFill>
                <a:latin typeface="Calibri" panose="020F0502020204030204" pitchFamily="34" charset="0"/>
                <a:cs typeface="Calibri" panose="020F0502020204030204" pitchFamily="34" charset="0"/>
              </a:rPr>
              <a:t>Part of the Forward As One Church of England Multi Academy Trust</a:t>
            </a:r>
            <a:br>
              <a:rPr lang="en-GB" sz="4400" dirty="0">
                <a:latin typeface="Calibri" panose="020F0502020204030204" pitchFamily="34" charset="0"/>
                <a:cs typeface="Calibri" panose="020F0502020204030204" pitchFamily="34" charset="0"/>
              </a:rPr>
            </a:br>
            <a:endParaRPr lang="en-US" sz="4400" dirty="0">
              <a:latin typeface="Calibri" panose="020F0502020204030204" pitchFamily="34" charset="0"/>
              <a:cs typeface="Calibri" panose="020F0502020204030204" pitchFamily="34" charset="0"/>
            </a:endParaRPr>
          </a:p>
        </p:txBody>
      </p:sp>
      <p:pic>
        <p:nvPicPr>
          <p:cNvPr id="8" name="Picture 7" descr="A group of children holding certificates&#10;&#10;Description automatically generated with low confidence">
            <a:extLst>
              <a:ext uri="{FF2B5EF4-FFF2-40B4-BE49-F238E27FC236}">
                <a16:creationId xmlns:a16="http://schemas.microsoft.com/office/drawing/2014/main" id="{CF298CD6-EC12-49C5-AF7E-2589AD551A18}"/>
              </a:ext>
            </a:extLst>
          </p:cNvPr>
          <p:cNvPicPr>
            <a:picLocks noChangeAspect="1"/>
          </p:cNvPicPr>
          <p:nvPr/>
        </p:nvPicPr>
        <p:blipFill rotWithShape="1">
          <a:blip r:embed="rId2">
            <a:extLst>
              <a:ext uri="{28A0092B-C50C-407E-A947-70E740481C1C}">
                <a14:useLocalDpi xmlns:a14="http://schemas.microsoft.com/office/drawing/2010/main"/>
              </a:ext>
            </a:extLst>
          </a:blip>
          <a:srcRect l="9857" r="4878"/>
          <a:stretch/>
        </p:blipFill>
        <p:spPr>
          <a:xfrm>
            <a:off x="6143635" y="371197"/>
            <a:ext cx="2887440" cy="2880000"/>
          </a:xfrm>
          <a:prstGeom prst="rect">
            <a:avLst/>
          </a:prstGeom>
          <a:effectLst>
            <a:softEdge rad="127000"/>
          </a:effectLst>
        </p:spPr>
      </p:pic>
      <p:pic>
        <p:nvPicPr>
          <p:cNvPr id="10" name="Picture 9" descr="A group of children sitting on the floor&#10;&#10;Description automatically generated with medium confidence">
            <a:extLst>
              <a:ext uri="{FF2B5EF4-FFF2-40B4-BE49-F238E27FC236}">
                <a16:creationId xmlns:a16="http://schemas.microsoft.com/office/drawing/2014/main" id="{C62E6548-9387-4507-9744-137B2D67B3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624" r="9316"/>
          <a:stretch/>
        </p:blipFill>
        <p:spPr>
          <a:xfrm>
            <a:off x="3260108" y="395843"/>
            <a:ext cx="2881040" cy="2880000"/>
          </a:xfrm>
          <a:prstGeom prst="rect">
            <a:avLst/>
          </a:prstGeom>
          <a:effectLst>
            <a:softEdge rad="127000"/>
          </a:effectLst>
        </p:spPr>
      </p:pic>
      <p:pic>
        <p:nvPicPr>
          <p:cNvPr id="12" name="Picture 11" descr="A group of children reading books&#10;&#10;Description automatically generated with low confidence">
            <a:extLst>
              <a:ext uri="{FF2B5EF4-FFF2-40B4-BE49-F238E27FC236}">
                <a16:creationId xmlns:a16="http://schemas.microsoft.com/office/drawing/2014/main" id="{BA1E3ABA-06A6-4726-BC97-F546D43C9B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5907" r="3263"/>
          <a:stretch/>
        </p:blipFill>
        <p:spPr>
          <a:xfrm>
            <a:off x="196126" y="395844"/>
            <a:ext cx="3103840" cy="2880000"/>
          </a:xfrm>
          <a:prstGeom prst="rect">
            <a:avLst/>
          </a:prstGeom>
          <a:effectLst>
            <a:softEdge rad="127000"/>
          </a:effectLst>
        </p:spPr>
      </p:pic>
      <p:pic>
        <p:nvPicPr>
          <p:cNvPr id="1030" name="Picture 6">
            <a:extLst>
              <a:ext uri="{FF2B5EF4-FFF2-40B4-BE49-F238E27FC236}">
                <a16:creationId xmlns:a16="http://schemas.microsoft.com/office/drawing/2014/main" id="{D4A91C48-7AA9-43A4-910A-001557CDBF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3149" y="7320987"/>
            <a:ext cx="1712623" cy="1093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5C9B17-0170-485B-845D-5553B7B03E8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6708" y="7320987"/>
            <a:ext cx="1056205" cy="1093444"/>
          </a:xfrm>
          <a:prstGeom prst="rect">
            <a:avLst/>
          </a:prstGeom>
          <a:noFill/>
          <a:ln>
            <a:noFill/>
          </a:ln>
        </p:spPr>
      </p:pic>
      <p:pic>
        <p:nvPicPr>
          <p:cNvPr id="9" name="Picture 8" descr="A group of children sitting on a bench reading a book&#10;&#10;Description automatically generated with medium confidence">
            <a:extLst>
              <a:ext uri="{FF2B5EF4-FFF2-40B4-BE49-F238E27FC236}">
                <a16:creationId xmlns:a16="http://schemas.microsoft.com/office/drawing/2014/main" id="{985D4D2E-B202-4226-B11E-1DF8EE9AFD20}"/>
              </a:ext>
            </a:extLst>
          </p:cNvPr>
          <p:cNvPicPr>
            <a:picLocks noChangeAspect="1"/>
          </p:cNvPicPr>
          <p:nvPr/>
        </p:nvPicPr>
        <p:blipFill rotWithShape="1">
          <a:blip r:embed="rId7">
            <a:extLst>
              <a:ext uri="{28A0092B-C50C-407E-A947-70E740481C1C}">
                <a14:useLocalDpi xmlns:a14="http://schemas.microsoft.com/office/drawing/2010/main" val="0"/>
              </a:ext>
            </a:extLst>
          </a:blip>
          <a:srcRect t="141" b="25129"/>
          <a:stretch/>
        </p:blipFill>
        <p:spPr>
          <a:xfrm>
            <a:off x="9019700" y="395843"/>
            <a:ext cx="2890400" cy="2880000"/>
          </a:xfrm>
          <a:prstGeom prst="rect">
            <a:avLst/>
          </a:prstGeom>
          <a:ln>
            <a:noFill/>
          </a:ln>
          <a:effectLst>
            <a:softEdge rad="127000"/>
          </a:effectLst>
        </p:spPr>
      </p:pic>
    </p:spTree>
    <p:extLst>
      <p:ext uri="{BB962C8B-B14F-4D97-AF65-F5344CB8AC3E}">
        <p14:creationId xmlns:p14="http://schemas.microsoft.com/office/powerpoint/2010/main" val="1272337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4A91C48-7AA9-43A4-910A-001557CD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76" y="753762"/>
            <a:ext cx="1712623" cy="1093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5C9B17-0170-485B-845D-5553B7B03E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367" y="753762"/>
            <a:ext cx="1056205" cy="1093444"/>
          </a:xfrm>
          <a:prstGeom prst="rect">
            <a:avLst/>
          </a:prstGeom>
          <a:noFill/>
          <a:ln>
            <a:noFill/>
          </a:ln>
        </p:spPr>
      </p:pic>
      <p:sp>
        <p:nvSpPr>
          <p:cNvPr id="6" name="TextBox 5">
            <a:extLst>
              <a:ext uri="{FF2B5EF4-FFF2-40B4-BE49-F238E27FC236}">
                <a16:creationId xmlns:a16="http://schemas.microsoft.com/office/drawing/2014/main" id="{DEE395B1-C145-4B97-B5B3-02A60B9BB89C}"/>
              </a:ext>
            </a:extLst>
          </p:cNvPr>
          <p:cNvSpPr txBox="1"/>
          <p:nvPr/>
        </p:nvSpPr>
        <p:spPr>
          <a:xfrm>
            <a:off x="-1109686" y="1001863"/>
            <a:ext cx="10935730" cy="1815882"/>
          </a:xfrm>
          <a:prstGeom prst="rect">
            <a:avLst/>
          </a:prstGeom>
          <a:noFill/>
        </p:spPr>
        <p:txBody>
          <a:bodyPr wrap="square" rtlCol="0">
            <a:spAutoFit/>
          </a:bodyPr>
          <a:lstStyle/>
          <a:p>
            <a:pPr algn="ctr"/>
            <a:r>
              <a:rPr lang="en-GB" sz="2800" b="1" dirty="0">
                <a:solidFill>
                  <a:schemeClr val="tx2">
                    <a:lumMod val="50000"/>
                  </a:schemeClr>
                </a:solidFill>
              </a:rPr>
              <a:t>About St James’ Church of England Primary School</a:t>
            </a:r>
          </a:p>
          <a:p>
            <a:pPr algn="ctr"/>
            <a:endParaRPr lang="en-GB" sz="2800" b="1" dirty="0">
              <a:solidFill>
                <a:schemeClr val="tx2">
                  <a:lumMod val="50000"/>
                </a:schemeClr>
              </a:solidFill>
            </a:endParaRPr>
          </a:p>
          <a:p>
            <a:pPr algn="ctr"/>
            <a:endParaRPr lang="en-GB" sz="2800" b="1" dirty="0">
              <a:solidFill>
                <a:schemeClr val="tx2">
                  <a:lumMod val="50000"/>
                </a:schemeClr>
              </a:solidFill>
            </a:endParaRPr>
          </a:p>
          <a:p>
            <a:pPr algn="ctr"/>
            <a:endParaRPr lang="en-US" sz="2800" b="1" dirty="0">
              <a:solidFill>
                <a:schemeClr val="tx2">
                  <a:lumMod val="50000"/>
                </a:schemeClr>
              </a:solidFill>
            </a:endParaRPr>
          </a:p>
        </p:txBody>
      </p:sp>
      <p:sp>
        <p:nvSpPr>
          <p:cNvPr id="13" name="TextBox 12">
            <a:extLst>
              <a:ext uri="{FF2B5EF4-FFF2-40B4-BE49-F238E27FC236}">
                <a16:creationId xmlns:a16="http://schemas.microsoft.com/office/drawing/2014/main" id="{3BE0F43F-0500-46BF-A7AA-2AFC605CEBC4}"/>
              </a:ext>
            </a:extLst>
          </p:cNvPr>
          <p:cNvSpPr txBox="1"/>
          <p:nvPr/>
        </p:nvSpPr>
        <p:spPr>
          <a:xfrm>
            <a:off x="669303" y="1998482"/>
            <a:ext cx="10716269" cy="369332"/>
          </a:xfrm>
          <a:prstGeom prst="rect">
            <a:avLst/>
          </a:prstGeom>
          <a:noFill/>
        </p:spPr>
        <p:txBody>
          <a:bodyPr wrap="square" rtlCol="0">
            <a:spAutoFit/>
          </a:bodyPr>
          <a:lstStyle/>
          <a:p>
            <a:endParaRPr lang="en-US" i="1" dirty="0">
              <a:solidFill>
                <a:schemeClr val="accent1">
                  <a:lumMod val="50000"/>
                </a:schemeClr>
              </a:solidFill>
            </a:endParaRPr>
          </a:p>
        </p:txBody>
      </p:sp>
      <p:sp>
        <p:nvSpPr>
          <p:cNvPr id="7" name="TextBox 6">
            <a:extLst>
              <a:ext uri="{FF2B5EF4-FFF2-40B4-BE49-F238E27FC236}">
                <a16:creationId xmlns:a16="http://schemas.microsoft.com/office/drawing/2014/main" id="{66882BBB-CFF7-4E67-BA04-2788383D584F}"/>
              </a:ext>
            </a:extLst>
          </p:cNvPr>
          <p:cNvSpPr txBox="1"/>
          <p:nvPr/>
        </p:nvSpPr>
        <p:spPr>
          <a:xfrm>
            <a:off x="514350" y="1998482"/>
            <a:ext cx="11008347" cy="4862870"/>
          </a:xfrm>
          <a:prstGeom prst="rect">
            <a:avLst/>
          </a:prstGeom>
          <a:noFill/>
        </p:spPr>
        <p:txBody>
          <a:bodyPr wrap="square" rtlCol="0">
            <a:spAutoFit/>
          </a:bodyPr>
          <a:lstStyle/>
          <a:p>
            <a:r>
              <a:rPr lang="en-GB" sz="2000" dirty="0">
                <a:solidFill>
                  <a:schemeClr val="tx2">
                    <a:lumMod val="50000"/>
                  </a:schemeClr>
                </a:solidFill>
              </a:rPr>
              <a:t>Welcome to St James’ Church of England Primary School. Thank you for your interest in applying to be the new Headteacher. </a:t>
            </a:r>
          </a:p>
          <a:p>
            <a:endParaRPr lang="en-GB" sz="2000" dirty="0">
              <a:solidFill>
                <a:schemeClr val="tx2">
                  <a:lumMod val="50000"/>
                </a:schemeClr>
              </a:solidFill>
            </a:endParaRPr>
          </a:p>
          <a:p>
            <a:r>
              <a:rPr lang="en-GB" sz="2000" dirty="0">
                <a:solidFill>
                  <a:schemeClr val="tx2">
                    <a:lumMod val="50000"/>
                  </a:schemeClr>
                </a:solidFill>
              </a:rPr>
              <a:t>We are a one-form entry, Church of England primary school for children 4-11 years old in the Parish of The Good Shepherd, Ashton-under-Lyne. We are proud to be part of the Forward As One Multi Academy Trust. Our most recent Ofsted judgement is ‘Good’. </a:t>
            </a:r>
          </a:p>
          <a:p>
            <a:endParaRPr lang="en-GB" sz="2000" dirty="0">
              <a:solidFill>
                <a:schemeClr val="tx2">
                  <a:lumMod val="50000"/>
                </a:schemeClr>
              </a:solidFill>
            </a:endParaRPr>
          </a:p>
          <a:p>
            <a:endParaRPr lang="en-GB" sz="2000" dirty="0">
              <a:solidFill>
                <a:schemeClr val="tx2">
                  <a:lumMod val="50000"/>
                </a:schemeClr>
              </a:solidFill>
            </a:endParaRPr>
          </a:p>
          <a:p>
            <a:endParaRPr lang="en-GB" sz="2000" dirty="0">
              <a:solidFill>
                <a:schemeClr val="tx2">
                  <a:lumMod val="50000"/>
                </a:schemeClr>
              </a:solidFill>
            </a:endParaRPr>
          </a:p>
          <a:p>
            <a:endParaRPr lang="en-GB" sz="2000" dirty="0">
              <a:solidFill>
                <a:schemeClr val="tx2">
                  <a:lumMod val="50000"/>
                </a:schemeClr>
              </a:solidFill>
            </a:endParaRPr>
          </a:p>
          <a:p>
            <a:endParaRPr lang="en-GB" sz="2000" dirty="0">
              <a:solidFill>
                <a:schemeClr val="tx2">
                  <a:lumMod val="50000"/>
                </a:schemeClr>
              </a:solidFill>
            </a:endParaRPr>
          </a:p>
          <a:p>
            <a:endParaRPr lang="en-GB" dirty="0">
              <a:solidFill>
                <a:schemeClr val="tx2">
                  <a:lumMod val="50000"/>
                </a:schemeClr>
              </a:solidFill>
              <a:hlinkClick r:id="rId4">
                <a:extLst>
                  <a:ext uri="{A12FA001-AC4F-418D-AE19-62706E023703}">
                    <ahyp:hlinkClr xmlns:ahyp="http://schemas.microsoft.com/office/drawing/2018/hyperlinkcolor" val="tx"/>
                  </a:ext>
                </a:extLst>
              </a:hlinkClick>
            </a:endParaRPr>
          </a:p>
          <a:p>
            <a:endParaRPr lang="en-GB" dirty="0">
              <a:solidFill>
                <a:srgbClr val="0563C1"/>
              </a:solidFill>
              <a:hlinkClick r:id="rId4">
                <a:extLst>
                  <a:ext uri="{A12FA001-AC4F-418D-AE19-62706E023703}">
                    <ahyp:hlinkClr xmlns:ahyp="http://schemas.microsoft.com/office/drawing/2018/hyperlinkcolor" val="tx"/>
                  </a:ext>
                </a:extLst>
              </a:hlinkClick>
            </a:endParaRPr>
          </a:p>
          <a:p>
            <a:endParaRPr lang="en-GB" dirty="0">
              <a:solidFill>
                <a:srgbClr val="0563C1"/>
              </a:solidFill>
              <a:hlinkClick r:id="rId4">
                <a:extLst>
                  <a:ext uri="{A12FA001-AC4F-418D-AE19-62706E023703}">
                    <ahyp:hlinkClr xmlns:ahyp="http://schemas.microsoft.com/office/drawing/2018/hyperlinkcolor" val="tx"/>
                  </a:ext>
                </a:extLst>
              </a:hlinkClick>
            </a:endParaRPr>
          </a:p>
          <a:p>
            <a:endParaRPr lang="en-GB" dirty="0"/>
          </a:p>
          <a:p>
            <a:endParaRPr lang="en-US" dirty="0"/>
          </a:p>
        </p:txBody>
      </p:sp>
      <p:pic>
        <p:nvPicPr>
          <p:cNvPr id="3" name="Picture 2">
            <a:extLst>
              <a:ext uri="{FF2B5EF4-FFF2-40B4-BE49-F238E27FC236}">
                <a16:creationId xmlns:a16="http://schemas.microsoft.com/office/drawing/2014/main" id="{A308B791-AD10-414A-A080-3FFF29A357FE}"/>
              </a:ext>
            </a:extLst>
          </p:cNvPr>
          <p:cNvPicPr>
            <a:picLocks noChangeAspect="1"/>
          </p:cNvPicPr>
          <p:nvPr/>
        </p:nvPicPr>
        <p:blipFill>
          <a:blip r:embed="rId5" cstate="hqprint">
            <a:extLst>
              <a:ext uri="{28A0092B-C50C-407E-A947-70E740481C1C}">
                <a14:useLocalDpi xmlns:a14="http://schemas.microsoft.com/office/drawing/2010/main" val="0"/>
              </a:ext>
            </a:extLst>
          </a:blip>
          <a:srcRect t="3666" b="3666"/>
          <a:stretch/>
        </p:blipFill>
        <p:spPr>
          <a:xfrm>
            <a:off x="7974439" y="4069713"/>
            <a:ext cx="3703211" cy="2573771"/>
          </a:xfrm>
          <a:prstGeom prst="rect">
            <a:avLst/>
          </a:prstGeom>
          <a:ln>
            <a:noFill/>
          </a:ln>
          <a:effectLst>
            <a:softEdge rad="112500"/>
          </a:effectLst>
        </p:spPr>
      </p:pic>
      <p:pic>
        <p:nvPicPr>
          <p:cNvPr id="5" name="Picture 4" descr="A group of people sitting at a table outside&#10;&#10;Description automatically generated with low confidence">
            <a:extLst>
              <a:ext uri="{FF2B5EF4-FFF2-40B4-BE49-F238E27FC236}">
                <a16:creationId xmlns:a16="http://schemas.microsoft.com/office/drawing/2014/main" id="{A40F3131-5B43-495D-939E-EA565FE5546C}"/>
              </a:ext>
            </a:extLst>
          </p:cNvPr>
          <p:cNvPicPr>
            <a:picLocks noChangeAspect="1"/>
          </p:cNvPicPr>
          <p:nvPr/>
        </p:nvPicPr>
        <p:blipFill rotWithShape="1">
          <a:blip r:embed="rId6">
            <a:extLst>
              <a:ext uri="{28A0092B-C50C-407E-A947-70E740481C1C}">
                <a14:useLocalDpi xmlns:a14="http://schemas.microsoft.com/office/drawing/2010/main" val="0"/>
              </a:ext>
            </a:extLst>
          </a:blip>
          <a:srcRect l="3713" r="7725" b="15374"/>
          <a:stretch/>
        </p:blipFill>
        <p:spPr>
          <a:xfrm>
            <a:off x="4242330" y="4058226"/>
            <a:ext cx="3607334" cy="2585258"/>
          </a:xfrm>
          <a:prstGeom prst="rect">
            <a:avLst/>
          </a:prstGeom>
          <a:ln>
            <a:noFill/>
          </a:ln>
          <a:effectLst>
            <a:softEdge rad="112500"/>
          </a:effectLst>
        </p:spPr>
      </p:pic>
      <p:pic>
        <p:nvPicPr>
          <p:cNvPr id="11" name="Picture 10" descr="A group of people working on laptops&#10;&#10;Description automatically generated with low confidence">
            <a:extLst>
              <a:ext uri="{FF2B5EF4-FFF2-40B4-BE49-F238E27FC236}">
                <a16:creationId xmlns:a16="http://schemas.microsoft.com/office/drawing/2014/main" id="{5C5A2405-A1EE-44DE-9C4E-75269FB8C39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669304" y="4058433"/>
            <a:ext cx="3448252" cy="2586188"/>
          </a:xfrm>
          <a:prstGeom prst="rect">
            <a:avLst/>
          </a:prstGeom>
          <a:ln>
            <a:noFill/>
          </a:ln>
          <a:effectLst>
            <a:softEdge rad="112500"/>
          </a:effectLst>
        </p:spPr>
      </p:pic>
    </p:spTree>
    <p:extLst>
      <p:ext uri="{BB962C8B-B14F-4D97-AF65-F5344CB8AC3E}">
        <p14:creationId xmlns:p14="http://schemas.microsoft.com/office/powerpoint/2010/main" val="279239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4A91C48-7AA9-43A4-910A-001557CD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76" y="753762"/>
            <a:ext cx="1712623" cy="1093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5C9B17-0170-485B-845D-5553B7B03E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367" y="753762"/>
            <a:ext cx="1056205" cy="1093444"/>
          </a:xfrm>
          <a:prstGeom prst="rect">
            <a:avLst/>
          </a:prstGeom>
          <a:noFill/>
          <a:ln>
            <a:noFill/>
          </a:ln>
        </p:spPr>
      </p:pic>
      <p:sp>
        <p:nvSpPr>
          <p:cNvPr id="6" name="TextBox 5">
            <a:extLst>
              <a:ext uri="{FF2B5EF4-FFF2-40B4-BE49-F238E27FC236}">
                <a16:creationId xmlns:a16="http://schemas.microsoft.com/office/drawing/2014/main" id="{DEE395B1-C145-4B97-B5B3-02A60B9BB89C}"/>
              </a:ext>
            </a:extLst>
          </p:cNvPr>
          <p:cNvSpPr txBox="1"/>
          <p:nvPr/>
        </p:nvSpPr>
        <p:spPr>
          <a:xfrm>
            <a:off x="-430534" y="939156"/>
            <a:ext cx="9286525" cy="2046714"/>
          </a:xfrm>
          <a:prstGeom prst="rect">
            <a:avLst/>
          </a:prstGeom>
          <a:noFill/>
        </p:spPr>
        <p:txBody>
          <a:bodyPr wrap="square" rtlCol="0">
            <a:spAutoFit/>
          </a:bodyPr>
          <a:lstStyle/>
          <a:p>
            <a:pPr algn="ctr"/>
            <a:r>
              <a:rPr lang="en-GB" sz="2800" b="1" dirty="0">
                <a:solidFill>
                  <a:schemeClr val="tx2">
                    <a:lumMod val="50000"/>
                  </a:schemeClr>
                </a:solidFill>
              </a:rPr>
              <a:t>Our Values </a:t>
            </a:r>
          </a:p>
          <a:p>
            <a:pPr algn="ctr"/>
            <a:endParaRPr lang="en-GB" sz="1100" b="1" dirty="0">
              <a:solidFill>
                <a:schemeClr val="tx2">
                  <a:lumMod val="50000"/>
                </a:schemeClr>
              </a:solidFill>
            </a:endParaRPr>
          </a:p>
          <a:p>
            <a:pPr algn="ctr"/>
            <a:r>
              <a:rPr lang="en-US" dirty="0">
                <a:solidFill>
                  <a:schemeClr val="accent1"/>
                </a:solidFill>
                <a:latin typeface="Lucida Handwriting" panose="03010101010101010101" pitchFamily="66" charset="0"/>
              </a:rPr>
              <a:t>Together in Faith, We Are a Winning Team</a:t>
            </a:r>
          </a:p>
          <a:p>
            <a:pPr algn="ctr"/>
            <a:r>
              <a:rPr lang="en-US" sz="1400" dirty="0"/>
              <a:t>.</a:t>
            </a:r>
            <a:endParaRPr lang="en-GB" sz="1400" b="1" dirty="0">
              <a:solidFill>
                <a:schemeClr val="tx2">
                  <a:lumMod val="50000"/>
                </a:schemeClr>
              </a:solidFill>
            </a:endParaRPr>
          </a:p>
          <a:p>
            <a:pPr algn="ctr"/>
            <a:endParaRPr lang="en-GB" sz="2800" b="1" dirty="0">
              <a:solidFill>
                <a:schemeClr val="tx2">
                  <a:lumMod val="50000"/>
                </a:schemeClr>
              </a:solidFill>
            </a:endParaRPr>
          </a:p>
          <a:p>
            <a:pPr algn="ctr"/>
            <a:endParaRPr lang="en-US" sz="2800" b="1" dirty="0">
              <a:solidFill>
                <a:schemeClr val="tx2">
                  <a:lumMod val="50000"/>
                </a:schemeClr>
              </a:solidFill>
            </a:endParaRPr>
          </a:p>
        </p:txBody>
      </p:sp>
      <p:sp>
        <p:nvSpPr>
          <p:cNvPr id="2" name="TextBox 1">
            <a:extLst>
              <a:ext uri="{FF2B5EF4-FFF2-40B4-BE49-F238E27FC236}">
                <a16:creationId xmlns:a16="http://schemas.microsoft.com/office/drawing/2014/main" id="{85C44EC8-C3E8-4A9B-9E7E-6E78F7F9CD02}"/>
              </a:ext>
            </a:extLst>
          </p:cNvPr>
          <p:cNvSpPr txBox="1"/>
          <p:nvPr/>
        </p:nvSpPr>
        <p:spPr>
          <a:xfrm>
            <a:off x="669303" y="1998482"/>
            <a:ext cx="10716269" cy="4247317"/>
          </a:xfrm>
          <a:prstGeom prst="rect">
            <a:avLst/>
          </a:prstGeom>
          <a:noFill/>
        </p:spPr>
        <p:txBody>
          <a:bodyPr wrap="square" rtlCol="0">
            <a:spAutoFit/>
          </a:bodyPr>
          <a:lstStyle/>
          <a:p>
            <a:r>
              <a:rPr lang="en-US" sz="1800" dirty="0">
                <a:solidFill>
                  <a:schemeClr val="accent1">
                    <a:lumMod val="50000"/>
                  </a:schemeClr>
                </a:solidFill>
              </a:rPr>
              <a:t>As a Church of England Primary School, rooted in a Christian tradition, we believe that academic success and personal wellbeing are equal partners. </a:t>
            </a:r>
          </a:p>
          <a:p>
            <a:endParaRPr lang="en-US" dirty="0">
              <a:solidFill>
                <a:schemeClr val="accent1">
                  <a:lumMod val="50000"/>
                </a:schemeClr>
              </a:solidFill>
            </a:endParaRPr>
          </a:p>
          <a:p>
            <a:r>
              <a:rPr lang="en-US" sz="1800" dirty="0">
                <a:solidFill>
                  <a:schemeClr val="accent1">
                    <a:lumMod val="50000"/>
                  </a:schemeClr>
                </a:solidFill>
              </a:rPr>
              <a:t>Our mission is to develop a happy community with enquiring minds, a spirit of curiosity and a love of learning where there is respect for self, others and the environment. We want every member of our team to have the skills, confidence, resilience and adaptability to thrive in a rapidly changing world. </a:t>
            </a:r>
          </a:p>
          <a:p>
            <a:endParaRPr lang="en-US" dirty="0">
              <a:solidFill>
                <a:schemeClr val="accent1">
                  <a:lumMod val="50000"/>
                </a:schemeClr>
              </a:solidFill>
            </a:endParaRPr>
          </a:p>
          <a:p>
            <a:r>
              <a:rPr lang="en-US" sz="1800" dirty="0">
                <a:solidFill>
                  <a:schemeClr val="accent1">
                    <a:lumMod val="50000"/>
                  </a:schemeClr>
                </a:solidFill>
              </a:rPr>
              <a:t>Our school serves a vibrant and diverse community and each individual brings with them their own unique qualities. By putting our inclusive Christian values and ethos into practice, we aim to empower our whole community to grow spiritually, academically and morally to build a better world for the future. We are stronger together. </a:t>
            </a:r>
          </a:p>
          <a:p>
            <a:endParaRPr lang="en-US" sz="1800" dirty="0">
              <a:solidFill>
                <a:schemeClr val="accent1">
                  <a:lumMod val="50000"/>
                </a:schemeClr>
              </a:solidFill>
            </a:endParaRPr>
          </a:p>
          <a:p>
            <a:r>
              <a:rPr lang="en-US" sz="1800" b="1" i="1" dirty="0">
                <a:solidFill>
                  <a:schemeClr val="accent1">
                    <a:lumMod val="50000"/>
                  </a:schemeClr>
                </a:solidFill>
              </a:rPr>
              <a:t>“ For just as each of us has one body with many members, and these members do not all have the same function, so in Christ we, though many, form one body, and each member belongs to all the others.” Romans 12: 3-5</a:t>
            </a:r>
            <a:endParaRPr lang="en-US" b="1" i="1" dirty="0">
              <a:solidFill>
                <a:schemeClr val="accent1">
                  <a:lumMod val="50000"/>
                </a:schemeClr>
              </a:solidFill>
            </a:endParaRPr>
          </a:p>
        </p:txBody>
      </p:sp>
    </p:spTree>
    <p:extLst>
      <p:ext uri="{BB962C8B-B14F-4D97-AF65-F5344CB8AC3E}">
        <p14:creationId xmlns:p14="http://schemas.microsoft.com/office/powerpoint/2010/main" val="169352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4A91C48-7AA9-43A4-910A-001557CD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76" y="753762"/>
            <a:ext cx="1712623" cy="1093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5C9B17-0170-485B-845D-5553B7B03E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367" y="753762"/>
            <a:ext cx="1056205" cy="1093444"/>
          </a:xfrm>
          <a:prstGeom prst="rect">
            <a:avLst/>
          </a:prstGeom>
          <a:noFill/>
          <a:ln>
            <a:noFill/>
          </a:ln>
        </p:spPr>
      </p:pic>
      <p:sp>
        <p:nvSpPr>
          <p:cNvPr id="6" name="TextBox 5">
            <a:extLst>
              <a:ext uri="{FF2B5EF4-FFF2-40B4-BE49-F238E27FC236}">
                <a16:creationId xmlns:a16="http://schemas.microsoft.com/office/drawing/2014/main" id="{DEE395B1-C145-4B97-B5B3-02A60B9BB89C}"/>
              </a:ext>
            </a:extLst>
          </p:cNvPr>
          <p:cNvSpPr txBox="1"/>
          <p:nvPr/>
        </p:nvSpPr>
        <p:spPr>
          <a:xfrm>
            <a:off x="-392956" y="899487"/>
            <a:ext cx="9286525" cy="2046714"/>
          </a:xfrm>
          <a:prstGeom prst="rect">
            <a:avLst/>
          </a:prstGeom>
          <a:noFill/>
        </p:spPr>
        <p:txBody>
          <a:bodyPr wrap="square" rtlCol="0">
            <a:spAutoFit/>
          </a:bodyPr>
          <a:lstStyle/>
          <a:p>
            <a:pPr algn="ctr"/>
            <a:r>
              <a:rPr lang="en-GB" sz="2800" b="1" dirty="0">
                <a:solidFill>
                  <a:schemeClr val="tx2">
                    <a:lumMod val="50000"/>
                  </a:schemeClr>
                </a:solidFill>
              </a:rPr>
              <a:t>Our Values </a:t>
            </a:r>
          </a:p>
          <a:p>
            <a:pPr algn="ctr"/>
            <a:endParaRPr lang="en-GB" sz="1100" b="1" dirty="0">
              <a:solidFill>
                <a:schemeClr val="tx2">
                  <a:lumMod val="50000"/>
                </a:schemeClr>
              </a:solidFill>
            </a:endParaRPr>
          </a:p>
          <a:p>
            <a:pPr algn="ctr"/>
            <a:r>
              <a:rPr lang="en-US" dirty="0">
                <a:solidFill>
                  <a:schemeClr val="accent1"/>
                </a:solidFill>
                <a:latin typeface="Lucida Handwriting" panose="03010101010101010101" pitchFamily="66" charset="0"/>
              </a:rPr>
              <a:t>Together in Faith, We Are a Winning Team</a:t>
            </a:r>
          </a:p>
          <a:p>
            <a:pPr algn="ctr"/>
            <a:r>
              <a:rPr lang="en-US" sz="1400" dirty="0"/>
              <a:t>.</a:t>
            </a:r>
            <a:endParaRPr lang="en-GB" sz="1400" b="1" dirty="0">
              <a:solidFill>
                <a:schemeClr val="tx2">
                  <a:lumMod val="50000"/>
                </a:schemeClr>
              </a:solidFill>
            </a:endParaRPr>
          </a:p>
          <a:p>
            <a:pPr algn="ctr"/>
            <a:endParaRPr lang="en-GB" sz="2800" b="1" dirty="0">
              <a:solidFill>
                <a:schemeClr val="tx2">
                  <a:lumMod val="50000"/>
                </a:schemeClr>
              </a:solidFill>
            </a:endParaRPr>
          </a:p>
          <a:p>
            <a:pPr algn="ctr"/>
            <a:endParaRPr lang="en-US" sz="2800" b="1" dirty="0">
              <a:solidFill>
                <a:schemeClr val="tx2">
                  <a:lumMod val="50000"/>
                </a:schemeClr>
              </a:solidFill>
            </a:endParaRPr>
          </a:p>
        </p:txBody>
      </p:sp>
      <p:sp>
        <p:nvSpPr>
          <p:cNvPr id="2" name="TextBox 1">
            <a:extLst>
              <a:ext uri="{FF2B5EF4-FFF2-40B4-BE49-F238E27FC236}">
                <a16:creationId xmlns:a16="http://schemas.microsoft.com/office/drawing/2014/main" id="{85C44EC8-C3E8-4A9B-9E7E-6E78F7F9CD02}"/>
              </a:ext>
            </a:extLst>
          </p:cNvPr>
          <p:cNvSpPr txBox="1"/>
          <p:nvPr/>
        </p:nvSpPr>
        <p:spPr>
          <a:xfrm>
            <a:off x="669303" y="1998482"/>
            <a:ext cx="10716269" cy="1200329"/>
          </a:xfrm>
          <a:prstGeom prst="rect">
            <a:avLst/>
          </a:prstGeom>
          <a:noFill/>
        </p:spPr>
        <p:txBody>
          <a:bodyPr wrap="square" rtlCol="0">
            <a:spAutoFit/>
          </a:bodyPr>
          <a:lstStyle/>
          <a:p>
            <a:r>
              <a:rPr lang="en-US" sz="1800" dirty="0">
                <a:solidFill>
                  <a:schemeClr val="accent1">
                    <a:lumMod val="50000"/>
                  </a:schemeClr>
                </a:solidFill>
              </a:rPr>
              <a:t>Each and every day, we put our faith into action through our Golden Values. These values underpin everything that we do. They are our code of conduct</a:t>
            </a:r>
            <a:r>
              <a:rPr lang="en-US" dirty="0">
                <a:solidFill>
                  <a:schemeClr val="accent1">
                    <a:lumMod val="50000"/>
                  </a:schemeClr>
                </a:solidFill>
              </a:rPr>
              <a:t>.</a:t>
            </a:r>
          </a:p>
          <a:p>
            <a:endParaRPr lang="en-US" dirty="0">
              <a:solidFill>
                <a:schemeClr val="accent1">
                  <a:lumMod val="50000"/>
                </a:schemeClr>
              </a:solidFill>
            </a:endParaRPr>
          </a:p>
          <a:p>
            <a:endParaRPr lang="en-US" dirty="0">
              <a:solidFill>
                <a:schemeClr val="accent1">
                  <a:lumMod val="50000"/>
                </a:schemeClr>
              </a:solidFill>
            </a:endParaRPr>
          </a:p>
        </p:txBody>
      </p:sp>
      <p:pic>
        <p:nvPicPr>
          <p:cNvPr id="4" name="Picture 3" descr="Diagram&#10;&#10;Description automatically generated">
            <a:extLst>
              <a:ext uri="{FF2B5EF4-FFF2-40B4-BE49-F238E27FC236}">
                <a16:creationId xmlns:a16="http://schemas.microsoft.com/office/drawing/2014/main" id="{E0361A09-A39C-44E3-AAD8-EC5546AD79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6027" y="2870563"/>
            <a:ext cx="7029550" cy="3409215"/>
          </a:xfrm>
          <a:prstGeom prst="rect">
            <a:avLst/>
          </a:prstGeom>
          <a:effectLst>
            <a:softEdge rad="114300"/>
          </a:effectLst>
        </p:spPr>
      </p:pic>
    </p:spTree>
    <p:extLst>
      <p:ext uri="{BB962C8B-B14F-4D97-AF65-F5344CB8AC3E}">
        <p14:creationId xmlns:p14="http://schemas.microsoft.com/office/powerpoint/2010/main" val="4124372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4A91C48-7AA9-43A4-910A-001557CD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76" y="753762"/>
            <a:ext cx="1712623" cy="1093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5C9B17-0170-485B-845D-5553B7B03E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367" y="753762"/>
            <a:ext cx="1056205" cy="1093444"/>
          </a:xfrm>
          <a:prstGeom prst="rect">
            <a:avLst/>
          </a:prstGeom>
          <a:noFill/>
          <a:ln>
            <a:noFill/>
          </a:ln>
        </p:spPr>
      </p:pic>
      <p:sp>
        <p:nvSpPr>
          <p:cNvPr id="6" name="TextBox 5">
            <a:extLst>
              <a:ext uri="{FF2B5EF4-FFF2-40B4-BE49-F238E27FC236}">
                <a16:creationId xmlns:a16="http://schemas.microsoft.com/office/drawing/2014/main" id="{DEE395B1-C145-4B97-B5B3-02A60B9BB89C}"/>
              </a:ext>
            </a:extLst>
          </p:cNvPr>
          <p:cNvSpPr txBox="1"/>
          <p:nvPr/>
        </p:nvSpPr>
        <p:spPr>
          <a:xfrm>
            <a:off x="-375201" y="1046987"/>
            <a:ext cx="9286525" cy="1600438"/>
          </a:xfrm>
          <a:prstGeom prst="rect">
            <a:avLst/>
          </a:prstGeom>
          <a:noFill/>
        </p:spPr>
        <p:txBody>
          <a:bodyPr wrap="square" rtlCol="0">
            <a:spAutoFit/>
          </a:bodyPr>
          <a:lstStyle/>
          <a:p>
            <a:pPr algn="ctr"/>
            <a:r>
              <a:rPr lang="en-GB" sz="2800" b="1" dirty="0">
                <a:solidFill>
                  <a:schemeClr val="tx2">
                    <a:lumMod val="50000"/>
                  </a:schemeClr>
                </a:solidFill>
              </a:rPr>
              <a:t>Our Children  </a:t>
            </a:r>
          </a:p>
          <a:p>
            <a:pPr algn="ctr"/>
            <a:r>
              <a:rPr lang="en-US" sz="1400" dirty="0"/>
              <a:t>.</a:t>
            </a:r>
            <a:endParaRPr lang="en-GB" sz="1400" b="1" dirty="0">
              <a:solidFill>
                <a:schemeClr val="tx2">
                  <a:lumMod val="50000"/>
                </a:schemeClr>
              </a:solidFill>
            </a:endParaRPr>
          </a:p>
          <a:p>
            <a:pPr algn="ctr"/>
            <a:endParaRPr lang="en-GB" sz="2800" b="1" dirty="0">
              <a:solidFill>
                <a:schemeClr val="tx2">
                  <a:lumMod val="50000"/>
                </a:schemeClr>
              </a:solidFill>
            </a:endParaRPr>
          </a:p>
          <a:p>
            <a:pPr algn="ctr"/>
            <a:endParaRPr lang="en-US" sz="2800" b="1" dirty="0">
              <a:solidFill>
                <a:schemeClr val="tx2">
                  <a:lumMod val="50000"/>
                </a:schemeClr>
              </a:solidFill>
            </a:endParaRPr>
          </a:p>
        </p:txBody>
      </p:sp>
      <p:sp>
        <p:nvSpPr>
          <p:cNvPr id="2" name="TextBox 1">
            <a:extLst>
              <a:ext uri="{FF2B5EF4-FFF2-40B4-BE49-F238E27FC236}">
                <a16:creationId xmlns:a16="http://schemas.microsoft.com/office/drawing/2014/main" id="{85C44EC8-C3E8-4A9B-9E7E-6E78F7F9CD02}"/>
              </a:ext>
            </a:extLst>
          </p:cNvPr>
          <p:cNvSpPr txBox="1"/>
          <p:nvPr/>
        </p:nvSpPr>
        <p:spPr>
          <a:xfrm>
            <a:off x="361950" y="2140431"/>
            <a:ext cx="10904975" cy="2246769"/>
          </a:xfrm>
          <a:prstGeom prst="rect">
            <a:avLst/>
          </a:prstGeom>
          <a:noFill/>
        </p:spPr>
        <p:txBody>
          <a:bodyPr wrap="square" rtlCol="0">
            <a:spAutoFit/>
          </a:bodyPr>
          <a:lstStyle/>
          <a:p>
            <a:r>
              <a:rPr lang="en-US" sz="2000" dirty="0">
                <a:solidFill>
                  <a:schemeClr val="accent1">
                    <a:lumMod val="50000"/>
                  </a:schemeClr>
                </a:solidFill>
              </a:rPr>
              <a:t>We encourage our children to be confident individuals who strive to be the best that they can be. They surprise and inspire us every day. </a:t>
            </a:r>
          </a:p>
          <a:p>
            <a:endParaRPr lang="en-US" sz="2000" dirty="0">
              <a:solidFill>
                <a:schemeClr val="accent1">
                  <a:lumMod val="50000"/>
                </a:schemeClr>
              </a:solidFill>
            </a:endParaRPr>
          </a:p>
          <a:p>
            <a:r>
              <a:rPr lang="en-US" sz="2000" dirty="0">
                <a:solidFill>
                  <a:schemeClr val="accent1">
                    <a:lumMod val="50000"/>
                  </a:schemeClr>
                </a:solidFill>
              </a:rPr>
              <a:t>Children from Class 6 have produced a film to tell us what kind </a:t>
            </a:r>
            <a:r>
              <a:rPr lang="en-US" sz="2000">
                <a:solidFill>
                  <a:schemeClr val="accent1">
                    <a:lumMod val="50000"/>
                  </a:schemeClr>
                </a:solidFill>
              </a:rPr>
              <a:t>of Headteacher </a:t>
            </a:r>
            <a:r>
              <a:rPr lang="en-US" sz="2000" dirty="0">
                <a:solidFill>
                  <a:schemeClr val="accent1">
                    <a:lumMod val="50000"/>
                  </a:schemeClr>
                </a:solidFill>
              </a:rPr>
              <a:t>they need. </a:t>
            </a:r>
          </a:p>
          <a:p>
            <a:r>
              <a:rPr lang="en-GB" dirty="0">
                <a:hlinkClick r:id="rId4"/>
              </a:rPr>
              <a:t>https://www.st-james-ash.tameside.sch.uk/community</a:t>
            </a:r>
            <a:endParaRPr lang="en-US" sz="2000" dirty="0">
              <a:solidFill>
                <a:schemeClr val="accent1">
                  <a:lumMod val="50000"/>
                </a:schemeClr>
              </a:solidFill>
            </a:endParaRPr>
          </a:p>
          <a:p>
            <a:endParaRPr lang="en-US" sz="2000" dirty="0">
              <a:solidFill>
                <a:schemeClr val="accent1">
                  <a:lumMod val="50000"/>
                </a:schemeClr>
              </a:solidFill>
            </a:endParaRPr>
          </a:p>
          <a:p>
            <a:endParaRPr lang="en-US" sz="2000" dirty="0">
              <a:solidFill>
                <a:schemeClr val="accent1">
                  <a:lumMod val="50000"/>
                </a:schemeClr>
              </a:solidFill>
            </a:endParaRPr>
          </a:p>
        </p:txBody>
      </p:sp>
      <p:pic>
        <p:nvPicPr>
          <p:cNvPr id="5" name="Picture 4">
            <a:extLst>
              <a:ext uri="{FF2B5EF4-FFF2-40B4-BE49-F238E27FC236}">
                <a16:creationId xmlns:a16="http://schemas.microsoft.com/office/drawing/2014/main" id="{1CF1F041-CFC6-4960-B8CE-5A962B2A951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91569" y="3871067"/>
            <a:ext cx="3881280" cy="2568872"/>
          </a:xfrm>
          <a:prstGeom prst="rect">
            <a:avLst/>
          </a:prstGeom>
          <a:effectLst>
            <a:softEdge rad="127000"/>
          </a:effectLst>
        </p:spPr>
      </p:pic>
      <p:pic>
        <p:nvPicPr>
          <p:cNvPr id="8" name="Picture 7" descr="A group of people posing for a photo&#10;&#10;Description automatically generated with medium confidence">
            <a:extLst>
              <a:ext uri="{FF2B5EF4-FFF2-40B4-BE49-F238E27FC236}">
                <a16:creationId xmlns:a16="http://schemas.microsoft.com/office/drawing/2014/main" id="{2D28A013-4307-45A0-A385-E55775719E9E}"/>
              </a:ext>
            </a:extLst>
          </p:cNvPr>
          <p:cNvPicPr>
            <a:picLocks noChangeAspect="1"/>
          </p:cNvPicPr>
          <p:nvPr/>
        </p:nvPicPr>
        <p:blipFill rotWithShape="1">
          <a:blip r:embed="rId6">
            <a:extLst>
              <a:ext uri="{28A0092B-C50C-407E-A947-70E740481C1C}">
                <a14:useLocalDpi xmlns:a14="http://schemas.microsoft.com/office/drawing/2010/main" val="0"/>
              </a:ext>
            </a:extLst>
          </a:blip>
          <a:srcRect l="5473" t="12587" r="3283" b="7036"/>
          <a:stretch/>
        </p:blipFill>
        <p:spPr>
          <a:xfrm>
            <a:off x="4172849" y="3871067"/>
            <a:ext cx="3923280" cy="2592000"/>
          </a:xfrm>
          <a:prstGeom prst="rect">
            <a:avLst/>
          </a:prstGeom>
          <a:effectLst>
            <a:softEdge rad="127000"/>
          </a:effectLst>
        </p:spPr>
      </p:pic>
      <p:pic>
        <p:nvPicPr>
          <p:cNvPr id="12" name="Picture 11" descr="A person lying on a mat&#10;&#10;Description automatically generated with medium confidence">
            <a:extLst>
              <a:ext uri="{FF2B5EF4-FFF2-40B4-BE49-F238E27FC236}">
                <a16:creationId xmlns:a16="http://schemas.microsoft.com/office/drawing/2014/main" id="{66C56A12-A3E9-441D-9247-8CD95C00690C}"/>
              </a:ext>
            </a:extLst>
          </p:cNvPr>
          <p:cNvPicPr>
            <a:picLocks noChangeAspect="1"/>
          </p:cNvPicPr>
          <p:nvPr/>
        </p:nvPicPr>
        <p:blipFill rotWithShape="1">
          <a:blip r:embed="rId7">
            <a:extLst>
              <a:ext uri="{28A0092B-C50C-407E-A947-70E740481C1C}">
                <a14:useLocalDpi xmlns:a14="http://schemas.microsoft.com/office/drawing/2010/main" val="0"/>
              </a:ext>
            </a:extLst>
          </a:blip>
          <a:srcRect t="2929" b="7449"/>
          <a:stretch/>
        </p:blipFill>
        <p:spPr>
          <a:xfrm>
            <a:off x="8015640" y="3871067"/>
            <a:ext cx="3916224" cy="2592000"/>
          </a:xfrm>
          <a:prstGeom prst="rect">
            <a:avLst/>
          </a:prstGeom>
          <a:effectLst>
            <a:softEdge rad="127000"/>
          </a:effectLst>
        </p:spPr>
      </p:pic>
    </p:spTree>
    <p:extLst>
      <p:ext uri="{BB962C8B-B14F-4D97-AF65-F5344CB8AC3E}">
        <p14:creationId xmlns:p14="http://schemas.microsoft.com/office/powerpoint/2010/main" val="2081643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4A91C48-7AA9-43A4-910A-001557CD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76" y="753762"/>
            <a:ext cx="1712623" cy="1093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5C9B17-0170-485B-845D-5553B7B03E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367" y="753762"/>
            <a:ext cx="1056205" cy="1093444"/>
          </a:xfrm>
          <a:prstGeom prst="rect">
            <a:avLst/>
          </a:prstGeom>
          <a:noFill/>
          <a:ln>
            <a:noFill/>
          </a:ln>
        </p:spPr>
      </p:pic>
      <p:sp>
        <p:nvSpPr>
          <p:cNvPr id="6" name="TextBox 5">
            <a:extLst>
              <a:ext uri="{FF2B5EF4-FFF2-40B4-BE49-F238E27FC236}">
                <a16:creationId xmlns:a16="http://schemas.microsoft.com/office/drawing/2014/main" id="{DEE395B1-C145-4B97-B5B3-02A60B9BB89C}"/>
              </a:ext>
            </a:extLst>
          </p:cNvPr>
          <p:cNvSpPr txBox="1"/>
          <p:nvPr/>
        </p:nvSpPr>
        <p:spPr>
          <a:xfrm>
            <a:off x="-406004" y="1053365"/>
            <a:ext cx="9286525" cy="2046714"/>
          </a:xfrm>
          <a:prstGeom prst="rect">
            <a:avLst/>
          </a:prstGeom>
          <a:noFill/>
        </p:spPr>
        <p:txBody>
          <a:bodyPr wrap="square" rtlCol="0">
            <a:spAutoFit/>
          </a:bodyPr>
          <a:lstStyle/>
          <a:p>
            <a:pPr algn="ctr"/>
            <a:r>
              <a:rPr lang="en-GB" sz="2800" b="1" dirty="0">
                <a:solidFill>
                  <a:schemeClr val="tx2">
                    <a:lumMod val="50000"/>
                  </a:schemeClr>
                </a:solidFill>
              </a:rPr>
              <a:t>Our Parish </a:t>
            </a:r>
          </a:p>
          <a:p>
            <a:pPr algn="ctr"/>
            <a:endParaRPr lang="en-GB" sz="1100" b="1" dirty="0">
              <a:solidFill>
                <a:schemeClr val="tx2">
                  <a:lumMod val="50000"/>
                </a:schemeClr>
              </a:solidFill>
            </a:endParaRPr>
          </a:p>
          <a:p>
            <a:pPr algn="ctr"/>
            <a:endParaRPr lang="en-US" dirty="0">
              <a:solidFill>
                <a:schemeClr val="accent1"/>
              </a:solidFill>
              <a:latin typeface="Lucida Handwriting" panose="03010101010101010101" pitchFamily="66" charset="0"/>
            </a:endParaRPr>
          </a:p>
          <a:p>
            <a:pPr algn="ctr"/>
            <a:r>
              <a:rPr lang="en-US" sz="1400" dirty="0"/>
              <a:t>.</a:t>
            </a:r>
            <a:endParaRPr lang="en-GB" sz="1400" b="1" dirty="0">
              <a:solidFill>
                <a:schemeClr val="tx2">
                  <a:lumMod val="50000"/>
                </a:schemeClr>
              </a:solidFill>
            </a:endParaRPr>
          </a:p>
          <a:p>
            <a:pPr algn="ctr"/>
            <a:endParaRPr lang="en-GB" sz="2800" b="1" dirty="0">
              <a:solidFill>
                <a:schemeClr val="tx2">
                  <a:lumMod val="50000"/>
                </a:schemeClr>
              </a:solidFill>
            </a:endParaRPr>
          </a:p>
          <a:p>
            <a:pPr algn="ctr"/>
            <a:endParaRPr lang="en-US" sz="2800" b="1" dirty="0">
              <a:solidFill>
                <a:schemeClr val="tx2">
                  <a:lumMod val="50000"/>
                </a:schemeClr>
              </a:solidFill>
            </a:endParaRPr>
          </a:p>
        </p:txBody>
      </p:sp>
      <p:sp>
        <p:nvSpPr>
          <p:cNvPr id="2" name="TextBox 1">
            <a:extLst>
              <a:ext uri="{FF2B5EF4-FFF2-40B4-BE49-F238E27FC236}">
                <a16:creationId xmlns:a16="http://schemas.microsoft.com/office/drawing/2014/main" id="{85C44EC8-C3E8-4A9B-9E7E-6E78F7F9CD02}"/>
              </a:ext>
            </a:extLst>
          </p:cNvPr>
          <p:cNvSpPr txBox="1"/>
          <p:nvPr/>
        </p:nvSpPr>
        <p:spPr>
          <a:xfrm>
            <a:off x="669303" y="1847206"/>
            <a:ext cx="7655009" cy="7294305"/>
          </a:xfrm>
          <a:prstGeom prst="rect">
            <a:avLst/>
          </a:prstGeom>
          <a:noFill/>
        </p:spPr>
        <p:txBody>
          <a:bodyPr wrap="square" rtlCol="0">
            <a:spAutoFit/>
          </a:bodyPr>
          <a:lstStyle/>
          <a:p>
            <a:r>
              <a:rPr lang="en-US" sz="1800" dirty="0">
                <a:solidFill>
                  <a:schemeClr val="accent1">
                    <a:lumMod val="50000"/>
                  </a:schemeClr>
                </a:solidFill>
              </a:rPr>
              <a:t>The Parish of the Good Shepherd is situated in Central Ashton-Under-Lyne. There are 5 churches within the parish. The churches are all different but we share a desire to make the love of God known in the world and to see God’s kingdom come in </a:t>
            </a:r>
            <a:r>
              <a:rPr lang="en-US" sz="1800" dirty="0" err="1">
                <a:solidFill>
                  <a:schemeClr val="accent1">
                    <a:lumMod val="50000"/>
                  </a:schemeClr>
                </a:solidFill>
              </a:rPr>
              <a:t>Ashton-under-Lyne</a:t>
            </a:r>
            <a:r>
              <a:rPr lang="en-US" sz="1800" dirty="0">
                <a:solidFill>
                  <a:schemeClr val="accent1">
                    <a:lumMod val="50000"/>
                  </a:schemeClr>
                </a:solidFill>
              </a:rPr>
              <a:t>. </a:t>
            </a:r>
            <a:endParaRPr lang="en-US" dirty="0">
              <a:solidFill>
                <a:schemeClr val="accent1">
                  <a:lumMod val="50000"/>
                </a:schemeClr>
              </a:solidFill>
            </a:endParaRPr>
          </a:p>
          <a:p>
            <a:endParaRPr lang="en-US" dirty="0"/>
          </a:p>
          <a:p>
            <a:r>
              <a:rPr lang="en-US" sz="1800" dirty="0">
                <a:solidFill>
                  <a:schemeClr val="accent1">
                    <a:lumMod val="50000"/>
                  </a:schemeClr>
                </a:solidFill>
              </a:rPr>
              <a:t>The parish has a population of 19,000 people </a:t>
            </a:r>
            <a:r>
              <a:rPr lang="en-US" dirty="0">
                <a:solidFill>
                  <a:schemeClr val="accent1">
                    <a:lumMod val="50000"/>
                  </a:schemeClr>
                </a:solidFill>
              </a:rPr>
              <a:t>with </a:t>
            </a:r>
            <a:r>
              <a:rPr lang="en-US" sz="1800" dirty="0">
                <a:solidFill>
                  <a:schemeClr val="accent1">
                    <a:lumMod val="50000"/>
                  </a:schemeClr>
                </a:solidFill>
              </a:rPr>
              <a:t>a wide cross section of age, gender, ethnicity and social groups. </a:t>
            </a:r>
            <a:r>
              <a:rPr lang="en-US" dirty="0">
                <a:solidFill>
                  <a:schemeClr val="accent1">
                    <a:lumMod val="50000"/>
                  </a:schemeClr>
                </a:solidFill>
              </a:rPr>
              <a:t>A significant proportion of the parish sits within an area of high urban deprivation. Active local partnerships, regeneration initiatives and charities work for the good of the community and there is a healthy network of strong local community groups. </a:t>
            </a:r>
          </a:p>
          <a:p>
            <a:endParaRPr lang="en-US" sz="1800" dirty="0">
              <a:solidFill>
                <a:schemeClr val="accent1">
                  <a:lumMod val="50000"/>
                </a:schemeClr>
              </a:solidFill>
            </a:endParaRPr>
          </a:p>
          <a:p>
            <a:r>
              <a:rPr lang="en-US" dirty="0">
                <a:solidFill>
                  <a:schemeClr val="accent1">
                    <a:lumMod val="50000"/>
                  </a:schemeClr>
                </a:solidFill>
              </a:rPr>
              <a:t>Rev. Roger Farnworth has been </a:t>
            </a:r>
            <a:r>
              <a:rPr lang="en-US" sz="1800" dirty="0">
                <a:solidFill>
                  <a:schemeClr val="accent1">
                    <a:lumMod val="50000"/>
                  </a:schemeClr>
                </a:solidFill>
              </a:rPr>
              <a:t>Church of England Minister at St. James’ Church since 2003. </a:t>
            </a:r>
          </a:p>
          <a:p>
            <a:endParaRPr lang="en-US" dirty="0">
              <a:solidFill>
                <a:schemeClr val="accent1">
                  <a:lumMod val="50000"/>
                </a:schemeClr>
              </a:solidFill>
            </a:endParaRPr>
          </a:p>
          <a:p>
            <a:endParaRPr lang="en-US" sz="1800" dirty="0">
              <a:solidFill>
                <a:schemeClr val="accent1">
                  <a:lumMod val="50000"/>
                </a:schemeClr>
              </a:solidFill>
            </a:endParaRPr>
          </a:p>
          <a:p>
            <a:endParaRPr lang="en-US" dirty="0">
              <a:solidFill>
                <a:schemeClr val="accent1">
                  <a:lumMod val="50000"/>
                </a:schemeClr>
              </a:solidFill>
            </a:endParaRPr>
          </a:p>
          <a:p>
            <a:r>
              <a:rPr lang="en-US" sz="1800" dirty="0">
                <a:solidFill>
                  <a:schemeClr val="accent1">
                    <a:lumMod val="50000"/>
                  </a:schemeClr>
                </a:solidFill>
              </a:rPr>
              <a:t> </a:t>
            </a:r>
          </a:p>
          <a:p>
            <a:endParaRPr lang="en-US" dirty="0">
              <a:solidFill>
                <a:schemeClr val="accent1">
                  <a:lumMod val="50000"/>
                </a:schemeClr>
              </a:solidFill>
            </a:endParaRPr>
          </a:p>
          <a:p>
            <a:endParaRPr lang="en-US" dirty="0">
              <a:solidFill>
                <a:schemeClr val="accent1">
                  <a:lumMod val="50000"/>
                </a:schemeClr>
              </a:solidFill>
            </a:endParaRPr>
          </a:p>
          <a:p>
            <a:endParaRPr lang="en-US" dirty="0">
              <a:solidFill>
                <a:schemeClr val="accent1">
                  <a:lumMod val="50000"/>
                </a:schemeClr>
              </a:solidFill>
            </a:endParaRPr>
          </a:p>
          <a:p>
            <a:endParaRPr lang="en-US" dirty="0">
              <a:solidFill>
                <a:schemeClr val="accent1">
                  <a:lumMod val="50000"/>
                </a:schemeClr>
              </a:solidFill>
            </a:endParaRPr>
          </a:p>
          <a:p>
            <a:endParaRPr lang="en-US" dirty="0">
              <a:solidFill>
                <a:schemeClr val="accent1">
                  <a:lumMod val="50000"/>
                </a:schemeClr>
              </a:solidFill>
            </a:endParaRPr>
          </a:p>
          <a:p>
            <a:endParaRPr lang="en-US" dirty="0">
              <a:solidFill>
                <a:schemeClr val="accent1">
                  <a:lumMod val="50000"/>
                </a:schemeClr>
              </a:solidFill>
            </a:endParaRPr>
          </a:p>
          <a:p>
            <a:endParaRPr lang="en-US" dirty="0">
              <a:solidFill>
                <a:schemeClr val="accent1">
                  <a:lumMod val="50000"/>
                </a:schemeClr>
              </a:solidFill>
            </a:endParaRPr>
          </a:p>
          <a:p>
            <a:endParaRPr lang="en-US" dirty="0">
              <a:solidFill>
                <a:schemeClr val="accent1">
                  <a:lumMod val="50000"/>
                </a:schemeClr>
              </a:solidFill>
            </a:endParaRPr>
          </a:p>
        </p:txBody>
      </p:sp>
      <p:pic>
        <p:nvPicPr>
          <p:cNvPr id="4" name="Picture 3">
            <a:extLst>
              <a:ext uri="{FF2B5EF4-FFF2-40B4-BE49-F238E27FC236}">
                <a16:creationId xmlns:a16="http://schemas.microsoft.com/office/drawing/2014/main" id="{22AEEFA0-8AD6-4F24-99D3-3C0CF81F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4312" y="4309793"/>
            <a:ext cx="3198385" cy="2398789"/>
          </a:xfrm>
          <a:prstGeom prst="rect">
            <a:avLst/>
          </a:prstGeom>
          <a:effectLst>
            <a:softEdge rad="101600"/>
          </a:effectLst>
        </p:spPr>
      </p:pic>
      <p:pic>
        <p:nvPicPr>
          <p:cNvPr id="11" name="Picture 10" descr="A picture containing outdoor, sky, grass, building&#10;&#10;Description automatically generated">
            <a:extLst>
              <a:ext uri="{FF2B5EF4-FFF2-40B4-BE49-F238E27FC236}">
                <a16:creationId xmlns:a16="http://schemas.microsoft.com/office/drawing/2014/main" id="{56E09AA2-CC85-429A-A491-D5BEB3FA37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4312" y="1947768"/>
            <a:ext cx="3198385" cy="2398789"/>
          </a:xfrm>
          <a:prstGeom prst="rect">
            <a:avLst/>
          </a:prstGeom>
          <a:effectLst>
            <a:softEdge rad="101600"/>
          </a:effectLst>
        </p:spPr>
      </p:pic>
    </p:spTree>
    <p:extLst>
      <p:ext uri="{BB962C8B-B14F-4D97-AF65-F5344CB8AC3E}">
        <p14:creationId xmlns:p14="http://schemas.microsoft.com/office/powerpoint/2010/main" val="3199217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4A91C48-7AA9-43A4-910A-001557CD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76" y="753762"/>
            <a:ext cx="1712623" cy="1093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5C9B17-0170-485B-845D-5553B7B03E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367" y="753762"/>
            <a:ext cx="1056205" cy="1093444"/>
          </a:xfrm>
          <a:prstGeom prst="rect">
            <a:avLst/>
          </a:prstGeom>
          <a:noFill/>
          <a:ln>
            <a:noFill/>
          </a:ln>
        </p:spPr>
      </p:pic>
      <p:sp>
        <p:nvSpPr>
          <p:cNvPr id="6" name="TextBox 5">
            <a:extLst>
              <a:ext uri="{FF2B5EF4-FFF2-40B4-BE49-F238E27FC236}">
                <a16:creationId xmlns:a16="http://schemas.microsoft.com/office/drawing/2014/main" id="{DEE395B1-C145-4B97-B5B3-02A60B9BB89C}"/>
              </a:ext>
            </a:extLst>
          </p:cNvPr>
          <p:cNvSpPr txBox="1"/>
          <p:nvPr/>
        </p:nvSpPr>
        <p:spPr>
          <a:xfrm>
            <a:off x="-176360" y="962348"/>
            <a:ext cx="9286525" cy="1769715"/>
          </a:xfrm>
          <a:prstGeom prst="rect">
            <a:avLst/>
          </a:prstGeom>
          <a:noFill/>
        </p:spPr>
        <p:txBody>
          <a:bodyPr wrap="square" rtlCol="0">
            <a:spAutoFit/>
          </a:bodyPr>
          <a:lstStyle/>
          <a:p>
            <a:pPr algn="ctr"/>
            <a:r>
              <a:rPr lang="en-GB" sz="2800" b="1" dirty="0">
                <a:solidFill>
                  <a:schemeClr val="tx2">
                    <a:lumMod val="50000"/>
                  </a:schemeClr>
                </a:solidFill>
              </a:rPr>
              <a:t>A letter from our Chair of Governors  </a:t>
            </a:r>
          </a:p>
          <a:p>
            <a:pPr algn="ctr"/>
            <a:endParaRPr lang="en-GB" sz="1100" b="1" dirty="0">
              <a:solidFill>
                <a:schemeClr val="tx2">
                  <a:lumMod val="50000"/>
                </a:schemeClr>
              </a:solidFill>
            </a:endParaRPr>
          </a:p>
          <a:p>
            <a:pPr algn="ctr"/>
            <a:r>
              <a:rPr lang="en-US" sz="1400" dirty="0"/>
              <a:t>.</a:t>
            </a:r>
            <a:endParaRPr lang="en-GB" sz="1400" b="1" dirty="0">
              <a:solidFill>
                <a:schemeClr val="tx2">
                  <a:lumMod val="50000"/>
                </a:schemeClr>
              </a:solidFill>
            </a:endParaRPr>
          </a:p>
          <a:p>
            <a:pPr algn="ctr"/>
            <a:endParaRPr lang="en-GB" sz="2800" b="1" dirty="0">
              <a:solidFill>
                <a:schemeClr val="tx2">
                  <a:lumMod val="50000"/>
                </a:schemeClr>
              </a:solidFill>
            </a:endParaRPr>
          </a:p>
          <a:p>
            <a:pPr algn="ctr"/>
            <a:endParaRPr lang="en-US" sz="2800" b="1" dirty="0">
              <a:solidFill>
                <a:schemeClr val="tx2">
                  <a:lumMod val="50000"/>
                </a:schemeClr>
              </a:solidFill>
            </a:endParaRPr>
          </a:p>
        </p:txBody>
      </p:sp>
      <p:sp>
        <p:nvSpPr>
          <p:cNvPr id="2" name="TextBox 1">
            <a:extLst>
              <a:ext uri="{FF2B5EF4-FFF2-40B4-BE49-F238E27FC236}">
                <a16:creationId xmlns:a16="http://schemas.microsoft.com/office/drawing/2014/main" id="{85C44EC8-C3E8-4A9B-9E7E-6E78F7F9CD02}"/>
              </a:ext>
            </a:extLst>
          </p:cNvPr>
          <p:cNvSpPr txBox="1"/>
          <p:nvPr/>
        </p:nvSpPr>
        <p:spPr>
          <a:xfrm>
            <a:off x="680715" y="1597938"/>
            <a:ext cx="11063610" cy="4801314"/>
          </a:xfrm>
          <a:prstGeom prst="rect">
            <a:avLst/>
          </a:prstGeom>
          <a:noFill/>
        </p:spPr>
        <p:txBody>
          <a:bodyPr wrap="square" rtlCol="0">
            <a:spAutoFit/>
          </a:bodyPr>
          <a:lstStyle/>
          <a:p>
            <a:pPr algn="l"/>
            <a:r>
              <a:rPr lang="en-US" sz="1700" b="0" i="0" dirty="0">
                <a:solidFill>
                  <a:schemeClr val="accent1">
                    <a:lumMod val="50000"/>
                  </a:schemeClr>
                </a:solidFill>
                <a:effectLst/>
              </a:rPr>
              <a:t>Dear Applicant,</a:t>
            </a:r>
          </a:p>
          <a:p>
            <a:pPr algn="l"/>
            <a:endParaRPr lang="en-US" sz="1700" b="0" i="0" dirty="0">
              <a:solidFill>
                <a:schemeClr val="accent1">
                  <a:lumMod val="50000"/>
                </a:schemeClr>
              </a:solidFill>
              <a:effectLst/>
            </a:endParaRPr>
          </a:p>
          <a:p>
            <a:pPr algn="l"/>
            <a:r>
              <a:rPr lang="en-US" sz="1700" b="0" i="0" dirty="0">
                <a:solidFill>
                  <a:schemeClr val="accent1">
                    <a:lumMod val="50000"/>
                  </a:schemeClr>
                </a:solidFill>
                <a:effectLst/>
              </a:rPr>
              <a:t>Thank you for your interest in applying for the post of Headteacher at St James’ Church of England School in </a:t>
            </a:r>
            <a:r>
              <a:rPr lang="en-US" sz="1700" b="0" i="0" dirty="0" err="1">
                <a:solidFill>
                  <a:schemeClr val="accent1">
                    <a:lumMod val="50000"/>
                  </a:schemeClr>
                </a:solidFill>
                <a:effectLst/>
              </a:rPr>
              <a:t>Ashton-under-Lyne</a:t>
            </a:r>
            <a:r>
              <a:rPr lang="en-US" sz="1700" b="0" i="0" dirty="0">
                <a:solidFill>
                  <a:schemeClr val="accent1">
                    <a:lumMod val="50000"/>
                  </a:schemeClr>
                </a:solidFill>
                <a:effectLst/>
              </a:rPr>
              <a:t>, part of the Forward As One Academy Trust. We are a friendly, caring and aspirational school, with a strong Christian foundation, committed to academic success, with personal development and wellbeing as equal partners.</a:t>
            </a:r>
          </a:p>
          <a:p>
            <a:pPr algn="l"/>
            <a:endParaRPr lang="en-US" sz="1700" b="0" i="0" dirty="0">
              <a:solidFill>
                <a:schemeClr val="accent1">
                  <a:lumMod val="50000"/>
                </a:schemeClr>
              </a:solidFill>
              <a:effectLst/>
            </a:endParaRPr>
          </a:p>
          <a:p>
            <a:pPr algn="l"/>
            <a:r>
              <a:rPr lang="en-US" sz="1700" b="0" i="0" dirty="0">
                <a:solidFill>
                  <a:schemeClr val="accent1">
                    <a:lumMod val="50000"/>
                  </a:schemeClr>
                </a:solidFill>
                <a:effectLst/>
              </a:rPr>
              <a:t>Our school and church are part of a rich and diverse community and we are proud of the strong and effective relationships that exist with our families and partner agencies. We are totally committed to the education of the whole child and our children enjoy a broad and balanced curriculum that as well as the academic subjects sees sport, the Arts, gardening, cooking, forest schools as integral building blocks and experiences in the education of our children.</a:t>
            </a:r>
          </a:p>
          <a:p>
            <a:pPr algn="l"/>
            <a:endParaRPr lang="en-US" sz="1700" b="0" i="0" dirty="0">
              <a:solidFill>
                <a:schemeClr val="accent1">
                  <a:lumMod val="50000"/>
                </a:schemeClr>
              </a:solidFill>
              <a:effectLst/>
            </a:endParaRPr>
          </a:p>
          <a:p>
            <a:pPr algn="l"/>
            <a:r>
              <a:rPr lang="en-US" sz="1700" b="0" i="0" dirty="0">
                <a:solidFill>
                  <a:schemeClr val="accent1">
                    <a:lumMod val="50000"/>
                  </a:schemeClr>
                </a:solidFill>
                <a:effectLst/>
              </a:rPr>
              <a:t>This is an exciting time to be joining St James’, as we move forward in our journey to becoming an outstanding school. I hope that the enclosed information will give you a good picture of the school and of the person that we are looking for in our next Headteacher.</a:t>
            </a:r>
          </a:p>
          <a:p>
            <a:pPr algn="l"/>
            <a:endParaRPr lang="en-US" sz="1700" b="0" i="0" dirty="0">
              <a:solidFill>
                <a:schemeClr val="accent1">
                  <a:lumMod val="50000"/>
                </a:schemeClr>
              </a:solidFill>
              <a:effectLst/>
            </a:endParaRPr>
          </a:p>
          <a:p>
            <a:pPr algn="l"/>
            <a:r>
              <a:rPr lang="en-US" sz="1700" b="0" i="0" dirty="0">
                <a:solidFill>
                  <a:schemeClr val="accent1">
                    <a:lumMod val="50000"/>
                  </a:schemeClr>
                </a:solidFill>
                <a:effectLst/>
              </a:rPr>
              <a:t>Yours faithfully,</a:t>
            </a:r>
          </a:p>
          <a:p>
            <a:pPr algn="l"/>
            <a:r>
              <a:rPr lang="en-US" sz="1700" b="0" i="0" dirty="0">
                <a:solidFill>
                  <a:schemeClr val="accent1">
                    <a:lumMod val="50000"/>
                  </a:schemeClr>
                </a:solidFill>
                <a:effectLst/>
              </a:rPr>
              <a:t>Shelagh Walton</a:t>
            </a:r>
          </a:p>
          <a:p>
            <a:pPr algn="l"/>
            <a:r>
              <a:rPr lang="en-US" sz="1700" b="0" i="0" dirty="0">
                <a:solidFill>
                  <a:schemeClr val="accent1">
                    <a:lumMod val="50000"/>
                  </a:schemeClr>
                </a:solidFill>
                <a:effectLst/>
              </a:rPr>
              <a:t>Chair of Governors</a:t>
            </a:r>
          </a:p>
        </p:txBody>
      </p:sp>
    </p:spTree>
    <p:extLst>
      <p:ext uri="{BB962C8B-B14F-4D97-AF65-F5344CB8AC3E}">
        <p14:creationId xmlns:p14="http://schemas.microsoft.com/office/powerpoint/2010/main" val="67566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4A91C48-7AA9-43A4-910A-001557CD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76" y="753762"/>
            <a:ext cx="1712623" cy="1093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5C9B17-0170-485B-845D-5553B7B03E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367" y="753762"/>
            <a:ext cx="1056205" cy="1093444"/>
          </a:xfrm>
          <a:prstGeom prst="rect">
            <a:avLst/>
          </a:prstGeom>
          <a:noFill/>
          <a:ln>
            <a:noFill/>
          </a:ln>
        </p:spPr>
      </p:pic>
      <p:sp>
        <p:nvSpPr>
          <p:cNvPr id="6" name="TextBox 5">
            <a:extLst>
              <a:ext uri="{FF2B5EF4-FFF2-40B4-BE49-F238E27FC236}">
                <a16:creationId xmlns:a16="http://schemas.microsoft.com/office/drawing/2014/main" id="{DEE395B1-C145-4B97-B5B3-02A60B9BB89C}"/>
              </a:ext>
            </a:extLst>
          </p:cNvPr>
          <p:cNvSpPr txBox="1"/>
          <p:nvPr/>
        </p:nvSpPr>
        <p:spPr>
          <a:xfrm>
            <a:off x="-176360" y="962348"/>
            <a:ext cx="9286525" cy="1769715"/>
          </a:xfrm>
          <a:prstGeom prst="rect">
            <a:avLst/>
          </a:prstGeom>
          <a:noFill/>
        </p:spPr>
        <p:txBody>
          <a:bodyPr wrap="square" rtlCol="0">
            <a:spAutoFit/>
          </a:bodyPr>
          <a:lstStyle/>
          <a:p>
            <a:pPr algn="ctr"/>
            <a:r>
              <a:rPr lang="en-GB" sz="2800" b="1" dirty="0">
                <a:solidFill>
                  <a:schemeClr val="tx2">
                    <a:lumMod val="50000"/>
                  </a:schemeClr>
                </a:solidFill>
              </a:rPr>
              <a:t>A message from our CEO</a:t>
            </a:r>
          </a:p>
          <a:p>
            <a:pPr algn="ctr"/>
            <a:endParaRPr lang="en-GB" sz="1100" b="1" dirty="0">
              <a:solidFill>
                <a:schemeClr val="tx2">
                  <a:lumMod val="50000"/>
                </a:schemeClr>
              </a:solidFill>
            </a:endParaRPr>
          </a:p>
          <a:p>
            <a:pPr algn="ctr"/>
            <a:r>
              <a:rPr lang="en-US" sz="1400" dirty="0"/>
              <a:t>.</a:t>
            </a:r>
            <a:endParaRPr lang="en-GB" sz="1400" b="1" dirty="0">
              <a:solidFill>
                <a:schemeClr val="tx2">
                  <a:lumMod val="50000"/>
                </a:schemeClr>
              </a:solidFill>
            </a:endParaRPr>
          </a:p>
          <a:p>
            <a:pPr algn="ctr"/>
            <a:endParaRPr lang="en-GB" sz="2800" b="1" dirty="0">
              <a:solidFill>
                <a:schemeClr val="tx2">
                  <a:lumMod val="50000"/>
                </a:schemeClr>
              </a:solidFill>
            </a:endParaRPr>
          </a:p>
          <a:p>
            <a:pPr algn="ctr"/>
            <a:endParaRPr lang="en-US" sz="2800" b="1" dirty="0">
              <a:solidFill>
                <a:schemeClr val="tx2">
                  <a:lumMod val="50000"/>
                </a:schemeClr>
              </a:solidFill>
            </a:endParaRPr>
          </a:p>
        </p:txBody>
      </p:sp>
      <p:sp>
        <p:nvSpPr>
          <p:cNvPr id="2" name="TextBox 1">
            <a:extLst>
              <a:ext uri="{FF2B5EF4-FFF2-40B4-BE49-F238E27FC236}">
                <a16:creationId xmlns:a16="http://schemas.microsoft.com/office/drawing/2014/main" id="{85C44EC8-C3E8-4A9B-9E7E-6E78F7F9CD02}"/>
              </a:ext>
            </a:extLst>
          </p:cNvPr>
          <p:cNvSpPr txBox="1"/>
          <p:nvPr/>
        </p:nvSpPr>
        <p:spPr>
          <a:xfrm>
            <a:off x="680715" y="1597938"/>
            <a:ext cx="11063610" cy="4801314"/>
          </a:xfrm>
          <a:prstGeom prst="rect">
            <a:avLst/>
          </a:prstGeom>
          <a:noFill/>
        </p:spPr>
        <p:txBody>
          <a:bodyPr wrap="square" rtlCol="0">
            <a:spAutoFit/>
          </a:bodyPr>
          <a:lstStyle/>
          <a:p>
            <a:pPr algn="l"/>
            <a:endParaRPr lang="en-US" sz="1700" b="0" i="0" dirty="0">
              <a:solidFill>
                <a:schemeClr val="accent1">
                  <a:lumMod val="50000"/>
                </a:schemeClr>
              </a:solidFill>
              <a:effectLst/>
            </a:endParaRPr>
          </a:p>
          <a:p>
            <a:pPr algn="l"/>
            <a:r>
              <a:rPr lang="en-US" sz="1700" b="0" i="0" dirty="0">
                <a:solidFill>
                  <a:schemeClr val="accent1">
                    <a:lumMod val="50000"/>
                  </a:schemeClr>
                </a:solidFill>
                <a:effectLst/>
              </a:rPr>
              <a:t>We look forward to welcoming the new </a:t>
            </a:r>
            <a:r>
              <a:rPr lang="en-US" sz="1700" b="0" i="0" dirty="0" err="1">
                <a:solidFill>
                  <a:schemeClr val="accent1">
                    <a:lumMod val="50000"/>
                  </a:schemeClr>
                </a:solidFill>
                <a:effectLst/>
              </a:rPr>
              <a:t>Headteacher</a:t>
            </a:r>
            <a:r>
              <a:rPr lang="en-US" sz="1700" b="0" i="0" dirty="0">
                <a:solidFill>
                  <a:schemeClr val="accent1">
                    <a:lumMod val="50000"/>
                  </a:schemeClr>
                </a:solidFill>
                <a:effectLst/>
              </a:rPr>
              <a:t> of St James’ CE Primary school to our ‘One Team’ of Forward As One CE MAT. </a:t>
            </a:r>
          </a:p>
          <a:p>
            <a:pPr algn="l"/>
            <a:r>
              <a:rPr lang="en-US" sz="1700" dirty="0">
                <a:solidFill>
                  <a:schemeClr val="accent1">
                    <a:lumMod val="50000"/>
                  </a:schemeClr>
                </a:solidFill>
              </a:rPr>
              <a:t>At Forward As one, we believe that all of our schools should meet and serve the needs of the communities in which they sit. This means that, whilst we collaborate and work very closely together across the Trust, we do not expect our schools to be identical.</a:t>
            </a:r>
          </a:p>
          <a:p>
            <a:pPr algn="l"/>
            <a:r>
              <a:rPr lang="en-US" sz="1700" b="0" i="0" dirty="0">
                <a:solidFill>
                  <a:schemeClr val="accent1">
                    <a:lumMod val="50000"/>
                  </a:schemeClr>
                </a:solidFill>
                <a:effectLst/>
              </a:rPr>
              <a:t>St </a:t>
            </a:r>
            <a:r>
              <a:rPr lang="en-US" sz="1700" dirty="0">
                <a:solidFill>
                  <a:schemeClr val="accent1">
                    <a:lumMod val="50000"/>
                  </a:schemeClr>
                </a:solidFill>
              </a:rPr>
              <a:t>J</a:t>
            </a:r>
            <a:r>
              <a:rPr lang="en-US" sz="1700" b="0" i="0" dirty="0">
                <a:solidFill>
                  <a:schemeClr val="accent1">
                    <a:lumMod val="50000"/>
                  </a:schemeClr>
                </a:solidFill>
                <a:effectLst/>
              </a:rPr>
              <a:t>ames’ is a creative, nurturing school. It is based in two buildings and has the added luxury of incorporating a Sure Start building on one of them. The school is very proud of </a:t>
            </a:r>
            <a:r>
              <a:rPr lang="en-US" sz="1700" dirty="0">
                <a:solidFill>
                  <a:schemeClr val="accent1">
                    <a:lumMod val="50000"/>
                  </a:schemeClr>
                </a:solidFill>
              </a:rPr>
              <a:t>their gardens, (including 2 poly tunnels) in which they learn how to  grow an array of vegetables which they then learn how to cook. Both grounds and gardens are a wonderful resource for the school to </a:t>
            </a:r>
            <a:r>
              <a:rPr lang="en-US" sz="1700" dirty="0" err="1">
                <a:solidFill>
                  <a:schemeClr val="accent1">
                    <a:lumMod val="50000"/>
                  </a:schemeClr>
                </a:solidFill>
              </a:rPr>
              <a:t>utilise</a:t>
            </a:r>
            <a:r>
              <a:rPr lang="en-US" sz="1700" dirty="0">
                <a:solidFill>
                  <a:schemeClr val="accent1">
                    <a:lumMod val="50000"/>
                  </a:schemeClr>
                </a:solidFill>
              </a:rPr>
              <a:t>.</a:t>
            </a:r>
          </a:p>
          <a:p>
            <a:pPr algn="l"/>
            <a:r>
              <a:rPr lang="en-US" sz="1700" b="0" i="0" dirty="0">
                <a:solidFill>
                  <a:schemeClr val="accent1">
                    <a:lumMod val="50000"/>
                  </a:schemeClr>
                </a:solidFill>
                <a:effectLst/>
              </a:rPr>
              <a:t>As </a:t>
            </a:r>
            <a:r>
              <a:rPr lang="en-US" sz="1700" b="0" i="0" dirty="0" err="1">
                <a:solidFill>
                  <a:schemeClr val="accent1">
                    <a:lumMod val="50000"/>
                  </a:schemeClr>
                </a:solidFill>
                <a:effectLst/>
              </a:rPr>
              <a:t>Headteacher</a:t>
            </a:r>
            <a:r>
              <a:rPr lang="en-US" sz="1700" b="0" i="0" dirty="0">
                <a:solidFill>
                  <a:schemeClr val="accent1">
                    <a:lumMod val="50000"/>
                  </a:schemeClr>
                </a:solidFill>
                <a:effectLst/>
              </a:rPr>
              <a:t> of St James’, the successful candidate will also be an integral part of the leadership team of Forward As One. Our </a:t>
            </a:r>
            <a:r>
              <a:rPr lang="en-US" sz="1700" b="0" i="0" dirty="0" err="1">
                <a:solidFill>
                  <a:schemeClr val="accent1">
                    <a:lumMod val="50000"/>
                  </a:schemeClr>
                </a:solidFill>
                <a:effectLst/>
              </a:rPr>
              <a:t>Headteachers</a:t>
            </a:r>
            <a:r>
              <a:rPr lang="en-US" sz="1700" b="0" i="0" dirty="0">
                <a:solidFill>
                  <a:schemeClr val="accent1">
                    <a:lumMod val="50000"/>
                  </a:schemeClr>
                </a:solidFill>
                <a:effectLst/>
              </a:rPr>
              <a:t> work together for the collective benefit of all schools and children in the Trust, sharing their skills and expertise for the benefit of all – moving </a:t>
            </a:r>
            <a:r>
              <a:rPr lang="en-US" sz="1700" b="1" i="0" dirty="0">
                <a:solidFill>
                  <a:schemeClr val="accent1">
                    <a:lumMod val="50000"/>
                  </a:schemeClr>
                </a:solidFill>
                <a:effectLst/>
              </a:rPr>
              <a:t>Forward together as One. </a:t>
            </a:r>
            <a:r>
              <a:rPr lang="en-US" sz="1700" i="0" dirty="0">
                <a:solidFill>
                  <a:schemeClr val="accent1">
                    <a:lumMod val="50000"/>
                  </a:schemeClr>
                </a:solidFill>
                <a:effectLst/>
              </a:rPr>
              <a:t>We are excited to welcome a new member to our talented team.</a:t>
            </a:r>
          </a:p>
          <a:p>
            <a:pPr algn="l"/>
            <a:endParaRPr lang="en-US" sz="1700" b="1" i="0" dirty="0">
              <a:solidFill>
                <a:schemeClr val="accent1">
                  <a:lumMod val="50000"/>
                </a:schemeClr>
              </a:solidFill>
              <a:effectLst/>
            </a:endParaRPr>
          </a:p>
          <a:p>
            <a:pPr algn="l"/>
            <a:r>
              <a:rPr lang="en-US" sz="1700" b="1" dirty="0">
                <a:solidFill>
                  <a:schemeClr val="accent1">
                    <a:lumMod val="50000"/>
                  </a:schemeClr>
                </a:solidFill>
              </a:rPr>
              <a:t>Karen Bramwell</a:t>
            </a:r>
          </a:p>
          <a:p>
            <a:pPr algn="l"/>
            <a:r>
              <a:rPr lang="en-US" sz="1700" b="1" i="0" dirty="0">
                <a:solidFill>
                  <a:schemeClr val="accent1">
                    <a:lumMod val="50000"/>
                  </a:schemeClr>
                </a:solidFill>
                <a:effectLst/>
              </a:rPr>
              <a:t>Chief Executive Officer</a:t>
            </a:r>
          </a:p>
          <a:p>
            <a:pPr algn="l"/>
            <a:r>
              <a:rPr lang="en-US" sz="1700" b="1" dirty="0">
                <a:solidFill>
                  <a:schemeClr val="accent1">
                    <a:lumMod val="50000"/>
                  </a:schemeClr>
                </a:solidFill>
              </a:rPr>
              <a:t>Forward As one CE Multi Academy Trust.</a:t>
            </a:r>
            <a:endParaRPr lang="en-US" sz="1700" b="1" i="0" dirty="0">
              <a:solidFill>
                <a:schemeClr val="accent1">
                  <a:lumMod val="50000"/>
                </a:schemeClr>
              </a:solidFill>
              <a:effectLst/>
            </a:endParaRPr>
          </a:p>
        </p:txBody>
      </p:sp>
    </p:spTree>
    <p:extLst>
      <p:ext uri="{BB962C8B-B14F-4D97-AF65-F5344CB8AC3E}">
        <p14:creationId xmlns:p14="http://schemas.microsoft.com/office/powerpoint/2010/main" val="350719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15000">
              <a:schemeClr val="accent1">
                <a:lumMod val="45000"/>
                <a:lumOff val="55000"/>
              </a:schemeClr>
            </a:gs>
            <a:gs pos="9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D4A91C48-7AA9-43A4-910A-001557CDBF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576" y="753762"/>
            <a:ext cx="1712623" cy="10934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95C9B17-0170-485B-845D-5553B7B03E8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367" y="753762"/>
            <a:ext cx="1056205" cy="1093444"/>
          </a:xfrm>
          <a:prstGeom prst="rect">
            <a:avLst/>
          </a:prstGeom>
          <a:noFill/>
          <a:ln>
            <a:noFill/>
          </a:ln>
        </p:spPr>
      </p:pic>
      <p:sp>
        <p:nvSpPr>
          <p:cNvPr id="7" name="TextBox 6">
            <a:extLst>
              <a:ext uri="{FF2B5EF4-FFF2-40B4-BE49-F238E27FC236}">
                <a16:creationId xmlns:a16="http://schemas.microsoft.com/office/drawing/2014/main" id="{9FE0072F-4752-4018-A84A-BC2103C4011A}"/>
              </a:ext>
            </a:extLst>
          </p:cNvPr>
          <p:cNvSpPr txBox="1"/>
          <p:nvPr/>
        </p:nvSpPr>
        <p:spPr>
          <a:xfrm>
            <a:off x="264070" y="1866400"/>
            <a:ext cx="5715994" cy="5909310"/>
          </a:xfrm>
          <a:prstGeom prst="rect">
            <a:avLst/>
          </a:prstGeom>
          <a:noFill/>
        </p:spPr>
        <p:txBody>
          <a:bodyPr wrap="square">
            <a:spAutoFit/>
          </a:bodyPr>
          <a:lstStyle/>
          <a:p>
            <a:r>
              <a:rPr lang="en-GB" dirty="0"/>
              <a:t>Visits to the school are actively encouraged on the following date:</a:t>
            </a:r>
          </a:p>
          <a:p>
            <a:r>
              <a:rPr lang="en-GB" b="1" dirty="0"/>
              <a:t> </a:t>
            </a:r>
            <a:endParaRPr lang="en-GB" dirty="0"/>
          </a:p>
          <a:p>
            <a:r>
              <a:rPr lang="en-GB" b="1" dirty="0"/>
              <a:t>Monday 29th March: 2pm and 4pm</a:t>
            </a:r>
            <a:endParaRPr lang="en-GB" dirty="0"/>
          </a:p>
          <a:p>
            <a:endParaRPr lang="en-GB" dirty="0">
              <a:solidFill>
                <a:schemeClr val="accent1">
                  <a:lumMod val="50000"/>
                </a:schemeClr>
              </a:solidFill>
            </a:endParaRPr>
          </a:p>
          <a:p>
            <a:endParaRPr lang="en-GB" dirty="0">
              <a:solidFill>
                <a:schemeClr val="accent1">
                  <a:lumMod val="50000"/>
                </a:schemeClr>
              </a:solidFill>
            </a:endParaRPr>
          </a:p>
          <a:p>
            <a:r>
              <a:rPr lang="en-GB" dirty="0">
                <a:solidFill>
                  <a:schemeClr val="accent1">
                    <a:lumMod val="50000"/>
                  </a:schemeClr>
                </a:solidFill>
              </a:rPr>
              <a:t>Closing date: 9am Monday 19</a:t>
            </a:r>
            <a:r>
              <a:rPr lang="en-GB" baseline="30000" dirty="0">
                <a:solidFill>
                  <a:schemeClr val="accent1">
                    <a:lumMod val="50000"/>
                  </a:schemeClr>
                </a:solidFill>
              </a:rPr>
              <a:t>th</a:t>
            </a:r>
            <a:r>
              <a:rPr lang="en-GB" dirty="0">
                <a:solidFill>
                  <a:schemeClr val="accent1">
                    <a:lumMod val="50000"/>
                  </a:schemeClr>
                </a:solidFill>
              </a:rPr>
              <a:t> April 2021</a:t>
            </a:r>
          </a:p>
          <a:p>
            <a:endParaRPr lang="en-GB" dirty="0">
              <a:solidFill>
                <a:schemeClr val="accent1">
                  <a:lumMod val="50000"/>
                </a:schemeClr>
              </a:solidFill>
            </a:endParaRPr>
          </a:p>
          <a:p>
            <a:r>
              <a:rPr lang="en-GB" dirty="0">
                <a:solidFill>
                  <a:schemeClr val="accent1">
                    <a:lumMod val="50000"/>
                  </a:schemeClr>
                </a:solidFill>
              </a:rPr>
              <a:t>Interviews: Friday 30</a:t>
            </a:r>
            <a:r>
              <a:rPr lang="en-GB" baseline="30000" dirty="0">
                <a:solidFill>
                  <a:schemeClr val="accent1">
                    <a:lumMod val="50000"/>
                  </a:schemeClr>
                </a:solidFill>
              </a:rPr>
              <a:t>th</a:t>
            </a:r>
            <a:r>
              <a:rPr lang="en-GB" dirty="0">
                <a:solidFill>
                  <a:schemeClr val="accent1">
                    <a:lumMod val="50000"/>
                  </a:schemeClr>
                </a:solidFill>
              </a:rPr>
              <a:t> April 2021</a:t>
            </a:r>
          </a:p>
          <a:p>
            <a:endParaRPr lang="en-GB" dirty="0">
              <a:solidFill>
                <a:schemeClr val="accent1">
                  <a:lumMod val="50000"/>
                </a:schemeClr>
              </a:solidFill>
            </a:endParaRPr>
          </a:p>
          <a:p>
            <a:r>
              <a:rPr lang="en-GB" dirty="0">
                <a:solidFill>
                  <a:schemeClr val="accent1">
                    <a:lumMod val="50000"/>
                  </a:schemeClr>
                </a:solidFill>
              </a:rPr>
              <a:t>Please return your application to: </a:t>
            </a:r>
            <a:r>
              <a:rPr lang="en-GB" dirty="0">
                <a:solidFill>
                  <a:schemeClr val="accent1">
                    <a:lumMod val="50000"/>
                  </a:schemeClr>
                </a:solidFill>
                <a:hlinkClick r:id="rId4"/>
              </a:rPr>
              <a:t>millsj@spsd.fa1.uk</a:t>
            </a:r>
            <a:endParaRPr lang="en-GB" dirty="0">
              <a:solidFill>
                <a:schemeClr val="accent1">
                  <a:lumMod val="50000"/>
                </a:schemeClr>
              </a:solidFill>
            </a:endParaRPr>
          </a:p>
          <a:p>
            <a:endParaRPr lang="en-GB" dirty="0">
              <a:solidFill>
                <a:schemeClr val="accent1">
                  <a:lumMod val="50000"/>
                </a:schemeClr>
              </a:solidFill>
            </a:endParaRPr>
          </a:p>
          <a:p>
            <a:r>
              <a:rPr lang="en-GB" dirty="0">
                <a:solidFill>
                  <a:schemeClr val="accent1">
                    <a:lumMod val="50000"/>
                  </a:schemeClr>
                </a:solidFill>
              </a:rPr>
              <a:t>For more information, visit:</a:t>
            </a:r>
          </a:p>
          <a:p>
            <a:endParaRPr lang="en-GB" dirty="0"/>
          </a:p>
          <a:p>
            <a:r>
              <a:rPr lang="en-GB" dirty="0">
                <a:solidFill>
                  <a:srgbClr val="0563C1"/>
                </a:solidFill>
                <a:hlinkClick r:id="rId5">
                  <a:extLst>
                    <a:ext uri="{A12FA001-AC4F-418D-AE19-62706E023703}">
                      <ahyp:hlinkClr xmlns:ahyp="http://schemas.microsoft.com/office/drawing/2018/hyperlinkcolor" val="tx"/>
                    </a:ext>
                  </a:extLst>
                </a:hlinkClick>
              </a:rPr>
              <a:t>www.st-james-ash.tameside.sch.uk</a:t>
            </a:r>
            <a:endParaRPr lang="en-GB" dirty="0">
              <a:solidFill>
                <a:srgbClr val="0563C1"/>
              </a:solidFill>
            </a:endParaRPr>
          </a:p>
          <a:p>
            <a:r>
              <a:rPr lang="en-GB" dirty="0">
                <a:hlinkClick r:id="rId6"/>
              </a:rPr>
              <a:t>www.forwardasone.uk</a:t>
            </a:r>
            <a:endParaRPr lang="en-GB" dirty="0"/>
          </a:p>
          <a:p>
            <a:endParaRPr lang="en-GB" dirty="0"/>
          </a:p>
          <a:p>
            <a:r>
              <a:rPr lang="en-GB" dirty="0"/>
              <a:t>	</a:t>
            </a:r>
          </a:p>
          <a:p>
            <a:endParaRPr lang="en-GB" dirty="0"/>
          </a:p>
          <a:p>
            <a:r>
              <a:rPr lang="en-GB" dirty="0"/>
              <a:t>	       @StJCEPrimary </a:t>
            </a:r>
          </a:p>
          <a:p>
            <a:r>
              <a:rPr lang="en-GB" dirty="0"/>
              <a:t>	       @ForwardAs1Trust</a:t>
            </a:r>
          </a:p>
        </p:txBody>
      </p:sp>
      <p:pic>
        <p:nvPicPr>
          <p:cNvPr id="8" name="Picture 2" descr="Twitter: A guide for parents">
            <a:extLst>
              <a:ext uri="{FF2B5EF4-FFF2-40B4-BE49-F238E27FC236}">
                <a16:creationId xmlns:a16="http://schemas.microsoft.com/office/drawing/2014/main" id="{33FD4173-1F8F-4C68-B67A-D06A64C8F1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5188" y="5414613"/>
            <a:ext cx="983628" cy="983628"/>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3" name="Picture 2" descr="A picture containing building, sky, outdoor, road&#10;&#10;Description automatically generated">
            <a:extLst>
              <a:ext uri="{FF2B5EF4-FFF2-40B4-BE49-F238E27FC236}">
                <a16:creationId xmlns:a16="http://schemas.microsoft.com/office/drawing/2014/main" id="{E7008A0A-D5A0-42B6-8C49-8E2953E168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1625" y="2089216"/>
            <a:ext cx="6003947" cy="4502960"/>
          </a:xfrm>
          <a:prstGeom prst="rect">
            <a:avLst/>
          </a:prstGeom>
          <a:effectLst>
            <a:softEdge rad="127000"/>
          </a:effectLst>
        </p:spPr>
      </p:pic>
    </p:spTree>
    <p:extLst>
      <p:ext uri="{BB962C8B-B14F-4D97-AF65-F5344CB8AC3E}">
        <p14:creationId xmlns:p14="http://schemas.microsoft.com/office/powerpoint/2010/main" val="1989010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10076</TotalTime>
  <Words>1098</Words>
  <Application>Microsoft Macintosh PowerPoint</Application>
  <PresentationFormat>Widescreen</PresentationFormat>
  <Paragraphs>101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Lucida Handwriting</vt:lpstr>
      <vt:lpstr>Office Theme</vt:lpstr>
      <vt:lpstr>A warm welcome to           St James’ Church of England Primary School   Part of the Forward As One Church of England Multi Academy Trust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Jenni Mills</cp:lastModifiedBy>
  <cp:revision>106</cp:revision>
  <dcterms:created xsi:type="dcterms:W3CDTF">2021-02-23T09:11:12Z</dcterms:created>
  <dcterms:modified xsi:type="dcterms:W3CDTF">2021-03-10T16:48:05Z</dcterms:modified>
</cp:coreProperties>
</file>