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7559675" cy="10691813"/>
  <p:notesSz cx="6858000" cy="9144000"/>
  <p:embeddedFontLst>
    <p:embeddedFont>
      <p:font typeface="Bree Serif" panose="020B0604020202020204" charset="0"/>
      <p:regular r:id="rId17"/>
    </p:embeddedFont>
    <p:embeddedFont>
      <p:font typeface="Varela Round" panose="020B0604020202020204" charset="-79"/>
      <p:regular r:id="rId18"/>
    </p:embeddedFont>
    <p:embeddedFont>
      <p:font typeface="Constantia" panose="02030602050306030303" pitchFamily="18"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gx0aftwNRcYDJ/8td3HqviNgZ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6C2918-368B-4FE6-A30C-954E9A441CB3}">
  <a:tblStyle styleId="{136C2918-368B-4FE6-A30C-954E9A441CB3}" styleName="Table_0">
    <a:wholeTbl>
      <a:tcTxStyle b="off" i="off">
        <a:font>
          <a:latin typeface="Constantia"/>
          <a:ea typeface="Constantia"/>
          <a:cs typeface="Constantia"/>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360FF91-D38F-4FF4-9D46-866A77B7FDF9}" styleName="Table_1">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6DAC5BC-C495-432A-BBE6-D75F235BA5C1}"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3210" y="72"/>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6"/>
          <p:cNvSpPr txBox="1">
            <a:spLocks noGrp="1"/>
          </p:cNvSpPr>
          <p:nvPr>
            <p:ph type="title"/>
          </p:nvPr>
        </p:nvSpPr>
        <p:spPr>
          <a:xfrm>
            <a:off x="257705" y="925091"/>
            <a:ext cx="7044600" cy="1190400"/>
          </a:xfrm>
          <a:prstGeom prst="rect">
            <a:avLst/>
          </a:prstGeom>
          <a:noFill/>
          <a:ln>
            <a:noFill/>
          </a:ln>
        </p:spPr>
        <p:txBody>
          <a:bodyPr spcFirstLastPara="1" wrap="square" lIns="116050" tIns="116050" rIns="116050" bIns="116050" anchor="t" anchorCtr="0">
            <a:noAutofit/>
          </a:bodyPr>
          <a:lstStyle>
            <a:lvl1pPr lvl="0" algn="l">
              <a:spcBef>
                <a:spcPts val="0"/>
              </a:spcBef>
              <a:spcAft>
                <a:spcPts val="0"/>
              </a:spcAft>
              <a:buClr>
                <a:schemeClr val="dk2"/>
              </a:buClr>
              <a:buSzPts val="3600"/>
              <a:buFont typeface="Calibri"/>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 name="Google Shape;18;p16"/>
          <p:cNvSpPr txBox="1">
            <a:spLocks noGrp="1"/>
          </p:cNvSpPr>
          <p:nvPr>
            <p:ph type="sldNum" idx="12"/>
          </p:nvPr>
        </p:nvSpPr>
        <p:spPr>
          <a:xfrm>
            <a:off x="7004788" y="9693616"/>
            <a:ext cx="453600" cy="818100"/>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9"/>
        <p:cNvGrpSpPr/>
        <p:nvPr/>
      </p:nvGrpSpPr>
      <p:grpSpPr>
        <a:xfrm>
          <a:off x="0" y="0"/>
          <a:ext cx="0" cy="0"/>
          <a:chOff x="0" y="0"/>
          <a:chExt cx="0" cy="0"/>
        </a:xfrm>
      </p:grpSpPr>
      <p:sp>
        <p:nvSpPr>
          <p:cNvPr id="70" name="Google Shape;70;p25"/>
          <p:cNvSpPr/>
          <p:nvPr/>
        </p:nvSpPr>
        <p:spPr>
          <a:xfrm rot="-10380000" flipH="1">
            <a:off x="2617242" y="1727523"/>
            <a:ext cx="4346813" cy="6415088"/>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 name="Google Shape;71;p25"/>
          <p:cNvSpPr/>
          <p:nvPr/>
        </p:nvSpPr>
        <p:spPr>
          <a:xfrm rot="-10380000" flipH="1">
            <a:off x="6617307" y="8356029"/>
            <a:ext cx="128514" cy="2423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 name="Google Shape;72;p25"/>
          <p:cNvSpPr txBox="1">
            <a:spLocks noGrp="1"/>
          </p:cNvSpPr>
          <p:nvPr>
            <p:ph type="title"/>
          </p:nvPr>
        </p:nvSpPr>
        <p:spPr>
          <a:xfrm>
            <a:off x="503979" y="1834970"/>
            <a:ext cx="1829441" cy="2467350"/>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5"/>
          <p:cNvSpPr txBox="1">
            <a:spLocks noGrp="1"/>
          </p:cNvSpPr>
          <p:nvPr>
            <p:ph type="body" idx="1"/>
          </p:nvPr>
        </p:nvSpPr>
        <p:spPr>
          <a:xfrm>
            <a:off x="503979" y="4410154"/>
            <a:ext cx="1826921" cy="3397621"/>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4" name="Google Shape;74;p25"/>
          <p:cNvSpPr txBox="1">
            <a:spLocks noGrp="1"/>
          </p:cNvSpPr>
          <p:nvPr>
            <p:ph type="dt" idx="10"/>
          </p:nvPr>
        </p:nvSpPr>
        <p:spPr>
          <a:xfrm>
            <a:off x="377984" y="9909727"/>
            <a:ext cx="1763924"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5"/>
          <p:cNvSpPr txBox="1">
            <a:spLocks noGrp="1"/>
          </p:cNvSpPr>
          <p:nvPr>
            <p:ph type="ftr" idx="11"/>
          </p:nvPr>
        </p:nvSpPr>
        <p:spPr>
          <a:xfrm>
            <a:off x="2204905" y="9909727"/>
            <a:ext cx="2771881"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sldNum" idx="12"/>
          </p:nvPr>
        </p:nvSpPr>
        <p:spPr>
          <a:xfrm>
            <a:off x="6677713" y="9909727"/>
            <a:ext cx="503978" cy="56924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GB"/>
              <a:t>‹#›</a:t>
            </a:fld>
            <a:endParaRPr/>
          </a:p>
        </p:txBody>
      </p:sp>
      <p:sp>
        <p:nvSpPr>
          <p:cNvPr id="77" name="Google Shape;77;p25"/>
          <p:cNvSpPr>
            <a:spLocks noGrp="1"/>
          </p:cNvSpPr>
          <p:nvPr>
            <p:ph type="pic" idx="2"/>
          </p:nvPr>
        </p:nvSpPr>
        <p:spPr>
          <a:xfrm rot="420000">
            <a:off x="2881831" y="1870080"/>
            <a:ext cx="3817636" cy="6129973"/>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8" name="Google Shape;78;p25"/>
          <p:cNvSpPr/>
          <p:nvPr/>
        </p:nvSpPr>
        <p:spPr>
          <a:xfrm rot="10800000" flipH="1">
            <a:off x="-7875" y="9068241"/>
            <a:ext cx="7575424" cy="1623572"/>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0000">
                  <a:alpha val="44705"/>
                </a:srgbClr>
              </a:gs>
              <a:gs pos="100000">
                <a:srgbClr val="FFCC00">
                  <a:alpha val="54901"/>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Constantia"/>
              <a:ea typeface="Constantia"/>
              <a:cs typeface="Constantia"/>
              <a:sym typeface="Constantia"/>
            </a:endParaRPr>
          </a:p>
        </p:txBody>
      </p:sp>
      <p:sp>
        <p:nvSpPr>
          <p:cNvPr id="79" name="Google Shape;79;p25"/>
          <p:cNvSpPr/>
          <p:nvPr/>
        </p:nvSpPr>
        <p:spPr>
          <a:xfrm rot="10800000" flipH="1">
            <a:off x="3622344" y="9696881"/>
            <a:ext cx="3937331" cy="994933"/>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D59A00">
                  <a:alpha val="29803"/>
                </a:srgbClr>
              </a:gs>
              <a:gs pos="80000">
                <a:srgbClr val="000000">
                  <a:alpha val="44705"/>
                </a:srgbClr>
              </a:gs>
              <a:gs pos="100000">
                <a:srgbClr val="000000">
                  <a:alpha val="44705"/>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26"/>
          <p:cNvSpPr txBox="1">
            <a:spLocks noGrp="1"/>
          </p:cNvSpPr>
          <p:nvPr>
            <p:ph type="title"/>
          </p:nvPr>
        </p:nvSpPr>
        <p:spPr>
          <a:xfrm>
            <a:off x="377984" y="1097693"/>
            <a:ext cx="6803708" cy="1781969"/>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6"/>
          <p:cNvSpPr txBox="1">
            <a:spLocks noGrp="1"/>
          </p:cNvSpPr>
          <p:nvPr>
            <p:ph type="body" idx="1"/>
          </p:nvPr>
        </p:nvSpPr>
        <p:spPr>
          <a:xfrm rot="5400000">
            <a:off x="358458" y="3036993"/>
            <a:ext cx="6842760" cy="6803708"/>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26"/>
          <p:cNvSpPr txBox="1">
            <a:spLocks noGrp="1"/>
          </p:cNvSpPr>
          <p:nvPr>
            <p:ph type="dt" idx="10"/>
          </p:nvPr>
        </p:nvSpPr>
        <p:spPr>
          <a:xfrm>
            <a:off x="377984" y="9909727"/>
            <a:ext cx="1763924"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6"/>
          <p:cNvSpPr txBox="1">
            <a:spLocks noGrp="1"/>
          </p:cNvSpPr>
          <p:nvPr>
            <p:ph type="ftr" idx="11"/>
          </p:nvPr>
        </p:nvSpPr>
        <p:spPr>
          <a:xfrm>
            <a:off x="2204905" y="9909727"/>
            <a:ext cx="2771881"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6"/>
          <p:cNvSpPr txBox="1">
            <a:spLocks noGrp="1"/>
          </p:cNvSpPr>
          <p:nvPr>
            <p:ph type="sldNum" idx="12"/>
          </p:nvPr>
        </p:nvSpPr>
        <p:spPr>
          <a:xfrm>
            <a:off x="6551718" y="9909727"/>
            <a:ext cx="629973" cy="56924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27"/>
          <p:cNvSpPr txBox="1">
            <a:spLocks noGrp="1"/>
          </p:cNvSpPr>
          <p:nvPr>
            <p:ph type="title"/>
          </p:nvPr>
        </p:nvSpPr>
        <p:spPr>
          <a:xfrm rot="5400000">
            <a:off x="2268585" y="4637755"/>
            <a:ext cx="8125284" cy="1700927"/>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7"/>
          <p:cNvSpPr txBox="1">
            <a:spLocks noGrp="1"/>
          </p:cNvSpPr>
          <p:nvPr>
            <p:ph type="body" idx="1"/>
          </p:nvPr>
        </p:nvSpPr>
        <p:spPr>
          <a:xfrm rot="5400000">
            <a:off x="-1196265" y="2999826"/>
            <a:ext cx="8125284" cy="4976786"/>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9" name="Google Shape;89;p27"/>
          <p:cNvSpPr txBox="1">
            <a:spLocks noGrp="1"/>
          </p:cNvSpPr>
          <p:nvPr>
            <p:ph type="dt" idx="10"/>
          </p:nvPr>
        </p:nvSpPr>
        <p:spPr>
          <a:xfrm>
            <a:off x="377984" y="9909727"/>
            <a:ext cx="1763924"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7"/>
          <p:cNvSpPr txBox="1">
            <a:spLocks noGrp="1"/>
          </p:cNvSpPr>
          <p:nvPr>
            <p:ph type="ftr" idx="11"/>
          </p:nvPr>
        </p:nvSpPr>
        <p:spPr>
          <a:xfrm>
            <a:off x="2204905" y="9909727"/>
            <a:ext cx="2771881"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7"/>
          <p:cNvSpPr txBox="1">
            <a:spLocks noGrp="1"/>
          </p:cNvSpPr>
          <p:nvPr>
            <p:ph type="sldNum" idx="12"/>
          </p:nvPr>
        </p:nvSpPr>
        <p:spPr>
          <a:xfrm>
            <a:off x="6551718" y="9909727"/>
            <a:ext cx="629973" cy="56924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997D70"/>
            </a:gs>
            <a:gs pos="25000">
              <a:srgbClr val="8F786B"/>
            </a:gs>
            <a:gs pos="100000">
              <a:srgbClr val="2D1306"/>
            </a:gs>
          </a:gsLst>
          <a:path path="circle">
            <a:fillToRect l="50000" t="50000" r="50000" b="50000"/>
          </a:path>
          <a:tileRect/>
        </a:gradFill>
        <a:effectLst/>
      </p:bgPr>
    </p:bg>
    <p:spTree>
      <p:nvGrpSpPr>
        <p:cNvPr id="1" name="Shape 19"/>
        <p:cNvGrpSpPr/>
        <p:nvPr/>
      </p:nvGrpSpPr>
      <p:grpSpPr>
        <a:xfrm>
          <a:off x="0" y="0"/>
          <a:ext cx="0" cy="0"/>
          <a:chOff x="0" y="0"/>
          <a:chExt cx="0" cy="0"/>
        </a:xfrm>
      </p:grpSpPr>
      <p:sp>
        <p:nvSpPr>
          <p:cNvPr id="20" name="Google Shape;20;p17"/>
          <p:cNvSpPr txBox="1">
            <a:spLocks noGrp="1"/>
          </p:cNvSpPr>
          <p:nvPr>
            <p:ph type="ctrTitle"/>
          </p:nvPr>
        </p:nvSpPr>
        <p:spPr>
          <a:xfrm>
            <a:off x="440981" y="2138363"/>
            <a:ext cx="6491241" cy="285115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FFCC49"/>
              </a:buClr>
              <a:buSzPts val="5600"/>
              <a:buFont typeface="Calibri"/>
              <a:buNone/>
              <a:defRPr sz="5600" b="1">
                <a:solidFill>
                  <a:srgbClr val="FFCC4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subTitle" idx="1"/>
          </p:nvPr>
        </p:nvSpPr>
        <p:spPr>
          <a:xfrm>
            <a:off x="440981" y="5033378"/>
            <a:ext cx="6493761" cy="2732352"/>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2" name="Google Shape;22;p17"/>
          <p:cNvSpPr txBox="1">
            <a:spLocks noGrp="1"/>
          </p:cNvSpPr>
          <p:nvPr>
            <p:ph type="dt" idx="10"/>
          </p:nvPr>
        </p:nvSpPr>
        <p:spPr>
          <a:xfrm>
            <a:off x="377984" y="9909727"/>
            <a:ext cx="1763924"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2204905" y="9909727"/>
            <a:ext cx="2771881"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6551718" y="9909727"/>
            <a:ext cx="629973" cy="56924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377984" y="1097693"/>
            <a:ext cx="6803708" cy="1781969"/>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377984" y="3017467"/>
            <a:ext cx="6803708" cy="684276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8" name="Google Shape;28;p18"/>
          <p:cNvSpPr txBox="1">
            <a:spLocks noGrp="1"/>
          </p:cNvSpPr>
          <p:nvPr>
            <p:ph type="dt" idx="10"/>
          </p:nvPr>
        </p:nvSpPr>
        <p:spPr>
          <a:xfrm>
            <a:off x="377984" y="9909727"/>
            <a:ext cx="1763924"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2204905" y="9909727"/>
            <a:ext cx="2771881"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6551718" y="9909727"/>
            <a:ext cx="629973" cy="56924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997D70"/>
            </a:gs>
            <a:gs pos="25000">
              <a:srgbClr val="8F786B"/>
            </a:gs>
            <a:gs pos="100000">
              <a:srgbClr val="2D1306"/>
            </a:gs>
          </a:gsLst>
          <a:path path="circle">
            <a:fillToRect l="50000" t="50000" r="50000" b="50000"/>
          </a:path>
          <a:tileRect/>
        </a:gradFill>
        <a:effectLst/>
      </p:bgPr>
    </p:bg>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438461" y="2052828"/>
            <a:ext cx="6425724" cy="2124107"/>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5A5A5A"/>
              </a:buClr>
              <a:buSzPts val="5600"/>
              <a:buFont typeface="Calibri"/>
              <a:buNone/>
              <a:defRPr sz="5600" b="1" cap="none">
                <a:solidFill>
                  <a:srgbClr val="5A5A5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438461" y="4216647"/>
            <a:ext cx="6425724" cy="2353683"/>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19"/>
          <p:cNvSpPr txBox="1">
            <a:spLocks noGrp="1"/>
          </p:cNvSpPr>
          <p:nvPr>
            <p:ph type="dt" idx="10"/>
          </p:nvPr>
        </p:nvSpPr>
        <p:spPr>
          <a:xfrm>
            <a:off x="377984" y="9909727"/>
            <a:ext cx="1763924"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2204905" y="9909727"/>
            <a:ext cx="2771881"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6551718" y="9909727"/>
            <a:ext cx="629973" cy="56924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377984" y="1097693"/>
            <a:ext cx="6803708" cy="1781969"/>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377984" y="2993466"/>
            <a:ext cx="3338856" cy="6914039"/>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20"/>
          <p:cNvSpPr txBox="1">
            <a:spLocks noGrp="1"/>
          </p:cNvSpPr>
          <p:nvPr>
            <p:ph type="body" idx="2"/>
          </p:nvPr>
        </p:nvSpPr>
        <p:spPr>
          <a:xfrm>
            <a:off x="3842835" y="2993466"/>
            <a:ext cx="3338856" cy="6914039"/>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1" name="Google Shape;41;p20"/>
          <p:cNvSpPr txBox="1">
            <a:spLocks noGrp="1"/>
          </p:cNvSpPr>
          <p:nvPr>
            <p:ph type="dt" idx="10"/>
          </p:nvPr>
        </p:nvSpPr>
        <p:spPr>
          <a:xfrm>
            <a:off x="377984" y="9909727"/>
            <a:ext cx="1763924"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2204905" y="9909727"/>
            <a:ext cx="2771881"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6551718" y="9909727"/>
            <a:ext cx="629973" cy="56924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377984" y="1097693"/>
            <a:ext cx="6803708" cy="1781969"/>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377984" y="2892383"/>
            <a:ext cx="3340169" cy="1027948"/>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7" name="Google Shape;47;p21"/>
          <p:cNvSpPr txBox="1">
            <a:spLocks noGrp="1"/>
          </p:cNvSpPr>
          <p:nvPr>
            <p:ph type="body" idx="2"/>
          </p:nvPr>
        </p:nvSpPr>
        <p:spPr>
          <a:xfrm>
            <a:off x="3840210" y="2899414"/>
            <a:ext cx="3341481" cy="1020918"/>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8" name="Google Shape;48;p21"/>
          <p:cNvSpPr txBox="1">
            <a:spLocks noGrp="1"/>
          </p:cNvSpPr>
          <p:nvPr>
            <p:ph type="body" idx="3"/>
          </p:nvPr>
        </p:nvSpPr>
        <p:spPr>
          <a:xfrm>
            <a:off x="377984" y="3920331"/>
            <a:ext cx="3340169" cy="5995585"/>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9" name="Google Shape;49;p21"/>
          <p:cNvSpPr txBox="1">
            <a:spLocks noGrp="1"/>
          </p:cNvSpPr>
          <p:nvPr>
            <p:ph type="body" idx="4"/>
          </p:nvPr>
        </p:nvSpPr>
        <p:spPr>
          <a:xfrm>
            <a:off x="3840210" y="3920331"/>
            <a:ext cx="3341481" cy="5995585"/>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0" name="Google Shape;50;p21"/>
          <p:cNvSpPr txBox="1">
            <a:spLocks noGrp="1"/>
          </p:cNvSpPr>
          <p:nvPr>
            <p:ph type="dt" idx="10"/>
          </p:nvPr>
        </p:nvSpPr>
        <p:spPr>
          <a:xfrm>
            <a:off x="377984" y="9909727"/>
            <a:ext cx="1763924"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2204905" y="9909727"/>
            <a:ext cx="2771881"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6551718" y="9909727"/>
            <a:ext cx="629973" cy="56924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377984" y="1097693"/>
            <a:ext cx="6866705" cy="1781969"/>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377984" y="9909727"/>
            <a:ext cx="1763924"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2204905" y="9909727"/>
            <a:ext cx="2771881"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6551718" y="9909727"/>
            <a:ext cx="629973" cy="56924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23"/>
          <p:cNvSpPr txBox="1">
            <a:spLocks noGrp="1"/>
          </p:cNvSpPr>
          <p:nvPr>
            <p:ph type="dt" idx="10"/>
          </p:nvPr>
        </p:nvSpPr>
        <p:spPr>
          <a:xfrm>
            <a:off x="377984" y="9909727"/>
            <a:ext cx="1763924"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ftr" idx="11"/>
          </p:nvPr>
        </p:nvSpPr>
        <p:spPr>
          <a:xfrm>
            <a:off x="2204905" y="9909727"/>
            <a:ext cx="2771881"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txBox="1">
            <a:spLocks noGrp="1"/>
          </p:cNvSpPr>
          <p:nvPr>
            <p:ph type="sldNum" idx="12"/>
          </p:nvPr>
        </p:nvSpPr>
        <p:spPr>
          <a:xfrm>
            <a:off x="6551718" y="9909727"/>
            <a:ext cx="629973" cy="56924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24"/>
          <p:cNvSpPr txBox="1">
            <a:spLocks noGrp="1"/>
          </p:cNvSpPr>
          <p:nvPr>
            <p:ph type="title"/>
          </p:nvPr>
        </p:nvSpPr>
        <p:spPr>
          <a:xfrm>
            <a:off x="566975" y="801889"/>
            <a:ext cx="2267903" cy="1811668"/>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4"/>
          <p:cNvSpPr txBox="1">
            <a:spLocks noGrp="1"/>
          </p:cNvSpPr>
          <p:nvPr>
            <p:ph type="body" idx="1"/>
          </p:nvPr>
        </p:nvSpPr>
        <p:spPr>
          <a:xfrm>
            <a:off x="566975" y="2613554"/>
            <a:ext cx="2267903" cy="7127875"/>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5" name="Google Shape;65;p24"/>
          <p:cNvSpPr txBox="1">
            <a:spLocks noGrp="1"/>
          </p:cNvSpPr>
          <p:nvPr>
            <p:ph type="body" idx="2"/>
          </p:nvPr>
        </p:nvSpPr>
        <p:spPr>
          <a:xfrm>
            <a:off x="2955623" y="2613554"/>
            <a:ext cx="4226068" cy="7127875"/>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24"/>
          <p:cNvSpPr txBox="1">
            <a:spLocks noGrp="1"/>
          </p:cNvSpPr>
          <p:nvPr>
            <p:ph type="dt" idx="10"/>
          </p:nvPr>
        </p:nvSpPr>
        <p:spPr>
          <a:xfrm>
            <a:off x="377984" y="9909727"/>
            <a:ext cx="1763924"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ftr" idx="11"/>
          </p:nvPr>
        </p:nvSpPr>
        <p:spPr>
          <a:xfrm>
            <a:off x="2204905" y="9909727"/>
            <a:ext cx="2771881" cy="5692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sldNum" idx="12"/>
          </p:nvPr>
        </p:nvSpPr>
        <p:spPr>
          <a:xfrm>
            <a:off x="6551718" y="9909727"/>
            <a:ext cx="629973" cy="569240"/>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tile tx="0" ty="0" sx="65000" sy="65000" flip="none" algn="tl"/>
        </a:blipFill>
        <a:effectLst/>
      </p:bgPr>
    </p:bg>
    <p:spTree>
      <p:nvGrpSpPr>
        <p:cNvPr id="1" name="Shape 5"/>
        <p:cNvGrpSpPr/>
        <p:nvPr/>
      </p:nvGrpSpPr>
      <p:grpSpPr>
        <a:xfrm>
          <a:off x="0" y="0"/>
          <a:ext cx="0" cy="0"/>
          <a:chOff x="0" y="0"/>
          <a:chExt cx="0" cy="0"/>
        </a:xfrm>
      </p:grpSpPr>
      <p:sp>
        <p:nvSpPr>
          <p:cNvPr id="6" name="Google Shape;6;p15"/>
          <p:cNvSpPr/>
          <p:nvPr/>
        </p:nvSpPr>
        <p:spPr>
          <a:xfrm>
            <a:off x="-7875" y="-11138"/>
            <a:ext cx="7575424" cy="1623572"/>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0000">
                  <a:alpha val="44705"/>
                </a:srgbClr>
              </a:gs>
              <a:gs pos="100000">
                <a:srgbClr val="FFCC00">
                  <a:alpha val="54901"/>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Constantia"/>
              <a:ea typeface="Constantia"/>
              <a:cs typeface="Constantia"/>
              <a:sym typeface="Constantia"/>
            </a:endParaRPr>
          </a:p>
        </p:txBody>
      </p:sp>
      <p:sp>
        <p:nvSpPr>
          <p:cNvPr id="7" name="Google Shape;7;p15"/>
          <p:cNvSpPr/>
          <p:nvPr/>
        </p:nvSpPr>
        <p:spPr>
          <a:xfrm>
            <a:off x="3622344" y="-11137"/>
            <a:ext cx="3937331" cy="994933"/>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D59A00">
                  <a:alpha val="29803"/>
                </a:srgbClr>
              </a:gs>
              <a:gs pos="80000">
                <a:srgbClr val="000000">
                  <a:alpha val="44705"/>
                </a:srgbClr>
              </a:gs>
              <a:gs pos="100000">
                <a:srgbClr val="000000">
                  <a:alpha val="44705"/>
                </a:srgbClr>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Constantia"/>
              <a:ea typeface="Constantia"/>
              <a:cs typeface="Constantia"/>
              <a:sym typeface="Constantia"/>
            </a:endParaRPr>
          </a:p>
        </p:txBody>
      </p:sp>
      <p:sp>
        <p:nvSpPr>
          <p:cNvPr id="8" name="Google Shape;8;p15"/>
          <p:cNvSpPr txBox="1">
            <a:spLocks noGrp="1"/>
          </p:cNvSpPr>
          <p:nvPr>
            <p:ph type="title"/>
          </p:nvPr>
        </p:nvSpPr>
        <p:spPr>
          <a:xfrm>
            <a:off x="377984" y="1097693"/>
            <a:ext cx="6803708" cy="1781969"/>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5"/>
          <p:cNvSpPr txBox="1">
            <a:spLocks noGrp="1"/>
          </p:cNvSpPr>
          <p:nvPr>
            <p:ph type="body" idx="1"/>
          </p:nvPr>
        </p:nvSpPr>
        <p:spPr>
          <a:xfrm>
            <a:off x="377984" y="3017467"/>
            <a:ext cx="6803708" cy="684276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0" name="Google Shape;10;p15"/>
          <p:cNvSpPr txBox="1">
            <a:spLocks noGrp="1"/>
          </p:cNvSpPr>
          <p:nvPr>
            <p:ph type="dt" idx="10"/>
          </p:nvPr>
        </p:nvSpPr>
        <p:spPr>
          <a:xfrm>
            <a:off x="377984" y="9909727"/>
            <a:ext cx="1763924" cy="56924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1200" b="0" i="0" u="none" strike="noStrike" cap="none">
                <a:solidFill>
                  <a:srgbClr val="4A382D"/>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ftr" idx="11"/>
          </p:nvPr>
        </p:nvSpPr>
        <p:spPr>
          <a:xfrm>
            <a:off x="2204905" y="9909727"/>
            <a:ext cx="2771881" cy="56924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1200" b="0" i="0" u="none" strike="noStrike" cap="none">
                <a:solidFill>
                  <a:srgbClr val="4A382D"/>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 name="Google Shape;12;p15"/>
          <p:cNvSpPr txBox="1">
            <a:spLocks noGrp="1"/>
          </p:cNvSpPr>
          <p:nvPr>
            <p:ph type="sldNum" idx="12"/>
          </p:nvPr>
        </p:nvSpPr>
        <p:spPr>
          <a:xfrm>
            <a:off x="6551718" y="9909727"/>
            <a:ext cx="629973" cy="56924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4A382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13" name="Google Shape;13;p15"/>
          <p:cNvGrpSpPr/>
          <p:nvPr/>
        </p:nvGrpSpPr>
        <p:grpSpPr>
          <a:xfrm>
            <a:off x="-24218" y="-25120"/>
            <a:ext cx="7604530" cy="1693519"/>
            <a:chOff x="-29322" y="-1971"/>
            <a:chExt cx="9198255" cy="1086266"/>
          </a:xfrm>
        </p:grpSpPr>
        <p:sp>
          <p:nvSpPr>
            <p:cNvPr id="14" name="Google Shape;14;p15"/>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DFA8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 name="Google Shape;15;p15"/>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theparkfederation.co.uk/"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gjaoffice@theparkfederation.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cxnSp>
        <p:nvCxnSpPr>
          <p:cNvPr id="96" name="Google Shape;96;p1"/>
          <p:cNvCxnSpPr/>
          <p:nvPr/>
        </p:nvCxnSpPr>
        <p:spPr>
          <a:xfrm rot="5400000" flipH="1">
            <a:off x="2083033" y="-1920"/>
            <a:ext cx="13200" cy="5400"/>
          </a:xfrm>
          <a:prstGeom prst="curvedConnector3">
            <a:avLst>
              <a:gd name="adj1" fmla="val 50000"/>
            </a:avLst>
          </a:prstGeom>
          <a:noFill/>
          <a:ln w="9525" cap="flat" cmpd="sng">
            <a:solidFill>
              <a:schemeClr val="dk2"/>
            </a:solidFill>
            <a:prstDash val="solid"/>
            <a:round/>
            <a:headEnd type="none" w="sm" len="sm"/>
            <a:tailEnd type="none" w="sm" len="sm"/>
          </a:ln>
        </p:spPr>
      </p:cxnSp>
      <p:sp>
        <p:nvSpPr>
          <p:cNvPr id="97" name="Google Shape;97;p1"/>
          <p:cNvSpPr txBox="1"/>
          <p:nvPr/>
        </p:nvSpPr>
        <p:spPr>
          <a:xfrm>
            <a:off x="1481893" y="1941380"/>
            <a:ext cx="5759700" cy="1621635"/>
          </a:xfrm>
          <a:prstGeom prst="rect">
            <a:avLst/>
          </a:prstGeom>
          <a:noFill/>
          <a:ln>
            <a:noFill/>
          </a:ln>
        </p:spPr>
        <p:txBody>
          <a:bodyPr spcFirstLastPara="1" wrap="square" lIns="116050" tIns="116050" rIns="116050" bIns="116050" anchor="t" anchorCtr="0">
            <a:noAutofit/>
          </a:bodyPr>
          <a:lstStyle/>
          <a:p>
            <a:pPr marL="0" marR="0" lvl="0" indent="0" algn="r" rtl="0">
              <a:lnSpc>
                <a:spcPct val="100000"/>
              </a:lnSpc>
              <a:spcBef>
                <a:spcPts val="0"/>
              </a:spcBef>
              <a:spcAft>
                <a:spcPts val="0"/>
              </a:spcAft>
              <a:buClr>
                <a:srgbClr val="000000"/>
              </a:buClr>
              <a:buSzPts val="3800"/>
              <a:buFont typeface="Arial"/>
              <a:buNone/>
            </a:pPr>
            <a:r>
              <a:rPr lang="en-GB" sz="3800" b="0" i="0" u="none" strike="noStrike" cap="none">
                <a:solidFill>
                  <a:srgbClr val="000000"/>
                </a:solidFill>
                <a:latin typeface="Varela Round"/>
                <a:ea typeface="Varela Round"/>
                <a:cs typeface="Varela Round"/>
                <a:sym typeface="Varela Round"/>
              </a:rPr>
              <a:t>Class Teacher </a:t>
            </a:r>
            <a:endParaRPr sz="3800" b="0" i="0" u="none" strike="noStrike" cap="none">
              <a:solidFill>
                <a:srgbClr val="000000"/>
              </a:solidFill>
              <a:latin typeface="Varela Round"/>
              <a:ea typeface="Varela Round"/>
              <a:cs typeface="Varela Round"/>
              <a:sym typeface="Varela Round"/>
            </a:endParaRPr>
          </a:p>
          <a:p>
            <a:pPr marL="0" marR="0" lvl="0" indent="0" algn="r" rtl="0">
              <a:lnSpc>
                <a:spcPct val="100000"/>
              </a:lnSpc>
              <a:spcBef>
                <a:spcPts val="0"/>
              </a:spcBef>
              <a:spcAft>
                <a:spcPts val="0"/>
              </a:spcAft>
              <a:buClr>
                <a:srgbClr val="000000"/>
              </a:buClr>
              <a:buSzPts val="3800"/>
              <a:buFont typeface="Arial"/>
              <a:buNone/>
            </a:pPr>
            <a:r>
              <a:rPr lang="en-GB" sz="3800" b="0" i="0" u="none" strike="noStrike" cap="none">
                <a:solidFill>
                  <a:srgbClr val="000000"/>
                </a:solidFill>
                <a:latin typeface="Varela Round"/>
                <a:ea typeface="Varela Round"/>
                <a:cs typeface="Varela Round"/>
                <a:sym typeface="Varela Round"/>
              </a:rPr>
              <a:t>Recruitment Pack</a:t>
            </a:r>
            <a:endParaRPr sz="3800" b="0" i="0" u="none" strike="noStrike" cap="none">
              <a:solidFill>
                <a:srgbClr val="000000"/>
              </a:solidFill>
              <a:latin typeface="Varela Round"/>
              <a:ea typeface="Varela Round"/>
              <a:cs typeface="Varela Round"/>
              <a:sym typeface="Varela Round"/>
            </a:endParaRPr>
          </a:p>
        </p:txBody>
      </p:sp>
      <p:pic>
        <p:nvPicPr>
          <p:cNvPr id="98" name="Google Shape;98;p1"/>
          <p:cNvPicPr preferRelativeResize="0"/>
          <p:nvPr/>
        </p:nvPicPr>
        <p:blipFill rotWithShape="1">
          <a:blip r:embed="rId3">
            <a:alphaModFix/>
          </a:blip>
          <a:srcRect/>
          <a:stretch/>
        </p:blipFill>
        <p:spPr>
          <a:xfrm>
            <a:off x="228600" y="914400"/>
            <a:ext cx="2724151" cy="2324100"/>
          </a:xfrm>
          <a:prstGeom prst="rect">
            <a:avLst/>
          </a:prstGeom>
          <a:noFill/>
          <a:ln>
            <a:noFill/>
          </a:ln>
        </p:spPr>
      </p:pic>
      <p:pic>
        <p:nvPicPr>
          <p:cNvPr id="99" name="Google Shape;99;p1"/>
          <p:cNvPicPr preferRelativeResize="0"/>
          <p:nvPr/>
        </p:nvPicPr>
        <p:blipFill rotWithShape="1">
          <a:blip r:embed="rId4">
            <a:alphaModFix/>
          </a:blip>
          <a:srcRect/>
          <a:stretch/>
        </p:blipFill>
        <p:spPr>
          <a:xfrm>
            <a:off x="0" y="3524250"/>
            <a:ext cx="3656305" cy="3314700"/>
          </a:xfrm>
          <a:prstGeom prst="rect">
            <a:avLst/>
          </a:prstGeom>
          <a:noFill/>
          <a:ln>
            <a:noFill/>
          </a:ln>
        </p:spPr>
      </p:pic>
      <p:pic>
        <p:nvPicPr>
          <p:cNvPr id="100" name="Google Shape;100;p1"/>
          <p:cNvPicPr preferRelativeResize="0"/>
          <p:nvPr/>
        </p:nvPicPr>
        <p:blipFill rotWithShape="1">
          <a:blip r:embed="rId5">
            <a:alphaModFix/>
          </a:blip>
          <a:srcRect/>
          <a:stretch/>
        </p:blipFill>
        <p:spPr>
          <a:xfrm>
            <a:off x="3502025" y="3516314"/>
            <a:ext cx="4057650" cy="3303586"/>
          </a:xfrm>
          <a:prstGeom prst="rect">
            <a:avLst/>
          </a:prstGeom>
          <a:noFill/>
          <a:ln>
            <a:noFill/>
          </a:ln>
        </p:spPr>
      </p:pic>
      <p:pic>
        <p:nvPicPr>
          <p:cNvPr id="101" name="Google Shape;101;p1"/>
          <p:cNvPicPr preferRelativeResize="0"/>
          <p:nvPr/>
        </p:nvPicPr>
        <p:blipFill rotWithShape="1">
          <a:blip r:embed="rId6">
            <a:alphaModFix/>
          </a:blip>
          <a:srcRect/>
          <a:stretch/>
        </p:blipFill>
        <p:spPr>
          <a:xfrm>
            <a:off x="0" y="6838950"/>
            <a:ext cx="3600450" cy="3852863"/>
          </a:xfrm>
          <a:prstGeom prst="rect">
            <a:avLst/>
          </a:prstGeom>
          <a:noFill/>
          <a:ln>
            <a:noFill/>
          </a:ln>
        </p:spPr>
      </p:pic>
      <p:pic>
        <p:nvPicPr>
          <p:cNvPr id="102" name="Google Shape;102;p1"/>
          <p:cNvPicPr preferRelativeResize="0"/>
          <p:nvPr/>
        </p:nvPicPr>
        <p:blipFill rotWithShape="1">
          <a:blip r:embed="rId7">
            <a:alphaModFix/>
          </a:blip>
          <a:srcRect/>
          <a:stretch/>
        </p:blipFill>
        <p:spPr>
          <a:xfrm>
            <a:off x="3486150" y="6800850"/>
            <a:ext cx="4073525" cy="38909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p:nvPr/>
        </p:nvSpPr>
        <p:spPr>
          <a:xfrm>
            <a:off x="1321156" y="78136"/>
            <a:ext cx="4971900" cy="55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Varela Round"/>
                <a:ea typeface="Varela Round"/>
                <a:cs typeface="Varela Round"/>
                <a:sym typeface="Varela Round"/>
              </a:rPr>
              <a:t>JOB DESCRIPTION  </a:t>
            </a:r>
            <a:r>
              <a:rPr lang="en-GB" sz="1800" b="1" i="0" u="none" strike="noStrike" cap="none">
                <a:solidFill>
                  <a:schemeClr val="dk1"/>
                </a:solidFill>
                <a:latin typeface="Varela Round"/>
                <a:ea typeface="Varela Round"/>
                <a:cs typeface="Varela Round"/>
                <a:sym typeface="Varela Round"/>
              </a:rPr>
              <a:t>Page 1 of 2</a:t>
            </a:r>
            <a:endParaRPr sz="18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highlight>
                <a:srgbClr val="38761D"/>
              </a:highlight>
              <a:latin typeface="Arial"/>
              <a:ea typeface="Arial"/>
              <a:cs typeface="Arial"/>
              <a:sym typeface="Arial"/>
            </a:endParaRPr>
          </a:p>
        </p:txBody>
      </p:sp>
      <p:sp>
        <p:nvSpPr>
          <p:cNvPr id="191" name="Google Shape;191;p10"/>
          <p:cNvSpPr txBox="1"/>
          <p:nvPr/>
        </p:nvSpPr>
        <p:spPr>
          <a:xfrm>
            <a:off x="166255" y="605642"/>
            <a:ext cx="7232072" cy="882337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Varela Round"/>
                <a:ea typeface="Varela Round"/>
                <a:cs typeface="Varela Round"/>
                <a:sym typeface="Varela Round"/>
              </a:rPr>
              <a:t>Main purpose of the job:</a:t>
            </a:r>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None/>
            </a:pPr>
            <a:r>
              <a:rPr lang="en-GB" sz="1400" b="1" i="0" u="none" strike="noStrike" cap="none">
                <a:solidFill>
                  <a:schemeClr val="dk1"/>
                </a:solidFill>
                <a:latin typeface="Varela Round"/>
                <a:ea typeface="Varela Round"/>
                <a:cs typeface="Varela Round"/>
                <a:sym typeface="Varela Round"/>
              </a:rPr>
              <a:t>Teaching and Learning:</a:t>
            </a:r>
            <a:endParaRPr/>
          </a:p>
          <a:p>
            <a:pPr marL="0" marR="0" lvl="0" indent="0" algn="l" rtl="0">
              <a:lnSpc>
                <a:spcPct val="100000"/>
              </a:lnSpc>
              <a:spcBef>
                <a:spcPts val="0"/>
              </a:spcBef>
              <a:spcAft>
                <a:spcPts val="0"/>
              </a:spcAft>
              <a:buNone/>
            </a:pPr>
            <a:r>
              <a:rPr lang="en-GB" sz="1600" b="1" i="0" u="none" strike="noStrike" cap="none">
                <a:solidFill>
                  <a:schemeClr val="dk1"/>
                </a:solidFill>
                <a:latin typeface="Varela Round"/>
                <a:ea typeface="Varela Round"/>
                <a:cs typeface="Varela Round"/>
                <a:sym typeface="Varela Round"/>
              </a:rPr>
              <a:t/>
            </a:r>
            <a:br>
              <a:rPr lang="en-GB" sz="1600" b="1" i="0" u="none" strike="noStrike" cap="none">
                <a:solidFill>
                  <a:schemeClr val="dk1"/>
                </a:solidFill>
                <a:latin typeface="Varela Round"/>
                <a:ea typeface="Varela Round"/>
                <a:cs typeface="Varela Round"/>
                <a:sym typeface="Varela Round"/>
              </a:rPr>
            </a:b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2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92" name="Google Shape;192;p10"/>
          <p:cNvGraphicFramePr/>
          <p:nvPr/>
        </p:nvGraphicFramePr>
        <p:xfrm>
          <a:off x="154379" y="1029682"/>
          <a:ext cx="3000000" cy="3000000"/>
        </p:xfrm>
        <a:graphic>
          <a:graphicData uri="http://schemas.openxmlformats.org/drawingml/2006/table">
            <a:tbl>
              <a:tblPr firstRow="1" bandRow="1">
                <a:noFill/>
                <a:tableStyleId>{136C2918-368B-4FE6-A30C-954E9A441CB3}</a:tableStyleId>
              </a:tblPr>
              <a:tblGrid>
                <a:gridCol w="7255825">
                  <a:extLst>
                    <a:ext uri="{9D8B030D-6E8A-4147-A177-3AD203B41FA5}">
                      <a16:colId xmlns:a16="http://schemas.microsoft.com/office/drawing/2014/main" val="20000"/>
                    </a:ext>
                  </a:extLst>
                </a:gridCol>
              </a:tblGrid>
              <a:tr h="37085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latin typeface="Arial"/>
                          <a:ea typeface="Arial"/>
                          <a:cs typeface="Arial"/>
                          <a:sym typeface="Arial"/>
                        </a:rPr>
                        <a:t> Teach a class of pupils and ensure that planning, preparation, assessment and reporting meet their varying learning and social needs</a:t>
                      </a:r>
                      <a:endParaRPr sz="135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latin typeface="Arial"/>
                          <a:ea typeface="Arial"/>
                          <a:cs typeface="Arial"/>
                          <a:sym typeface="Arial"/>
                        </a:rPr>
                        <a:t> Be an excellent classroom practitioner with the ability to inspire, motivate and enthuse others</a:t>
                      </a:r>
                      <a:endParaRPr sz="135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latin typeface="Arial"/>
                          <a:ea typeface="Arial"/>
                          <a:cs typeface="Arial"/>
                          <a:sym typeface="Arial"/>
                        </a:rPr>
                        <a:t> Have high expectations of learning, achievement and behaviour</a:t>
                      </a:r>
                      <a:endParaRPr sz="135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latin typeface="Arial"/>
                          <a:ea typeface="Arial"/>
                          <a:cs typeface="Arial"/>
                          <a:sym typeface="Arial"/>
                        </a:rPr>
                        <a:t> Be able to work well as part of a team</a:t>
                      </a:r>
                      <a:endParaRPr sz="135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latin typeface="Arial"/>
                          <a:ea typeface="Arial"/>
                          <a:cs typeface="Arial"/>
                          <a:sym typeface="Arial"/>
                        </a:rPr>
                        <a:t> Have high expectations of all pupils and inspire them to be lifelong learners</a:t>
                      </a:r>
                      <a:endParaRPr sz="135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latin typeface="Arial"/>
                          <a:ea typeface="Arial"/>
                          <a:cs typeface="Arial"/>
                          <a:sym typeface="Arial"/>
                        </a:rPr>
                        <a:t> Provide pupils with positive and enriching learning experiences</a:t>
                      </a:r>
                      <a:endParaRPr sz="135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solidFill>
                            <a:schemeClr val="dk1"/>
                          </a:solidFill>
                          <a:latin typeface="Arial"/>
                          <a:ea typeface="Arial"/>
                          <a:cs typeface="Arial"/>
                          <a:sym typeface="Arial"/>
                        </a:rPr>
                        <a:t> Support and contribute to the school’s responsibility to safeguarding children</a:t>
                      </a:r>
                      <a:endParaRPr sz="135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solidFill>
                            <a:schemeClr val="dk1"/>
                          </a:solidFill>
                          <a:latin typeface="Arial"/>
                          <a:ea typeface="Arial"/>
                          <a:cs typeface="Arial"/>
                          <a:sym typeface="Arial"/>
                        </a:rPr>
                        <a:t> Be able to lead or support a subject area (depending on experience)</a:t>
                      </a:r>
                      <a:endParaRPr sz="135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7"/>
                  </a:ext>
                </a:extLst>
              </a:tr>
            </a:tbl>
          </a:graphicData>
        </a:graphic>
      </p:graphicFrame>
      <p:graphicFrame>
        <p:nvGraphicFramePr>
          <p:cNvPr id="193" name="Google Shape;193;p10"/>
          <p:cNvGraphicFramePr/>
          <p:nvPr/>
        </p:nvGraphicFramePr>
        <p:xfrm>
          <a:off x="154380" y="4663546"/>
          <a:ext cx="3000000" cy="3000000"/>
        </p:xfrm>
        <a:graphic>
          <a:graphicData uri="http://schemas.openxmlformats.org/drawingml/2006/table">
            <a:tbl>
              <a:tblPr firstRow="1" bandRow="1">
                <a:noFill/>
                <a:tableStyleId>{7360FF91-D38F-4FF4-9D46-866A77B7FDF9}</a:tableStyleId>
              </a:tblPr>
              <a:tblGrid>
                <a:gridCol w="7255825">
                  <a:extLst>
                    <a:ext uri="{9D8B030D-6E8A-4147-A177-3AD203B41FA5}">
                      <a16:colId xmlns:a16="http://schemas.microsoft.com/office/drawing/2014/main" val="20000"/>
                    </a:ext>
                  </a:extLst>
                </a:gridCol>
              </a:tblGrid>
              <a:tr h="34140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solidFill>
                            <a:schemeClr val="dk1"/>
                          </a:solidFill>
                          <a:latin typeface="Arial"/>
                          <a:ea typeface="Arial"/>
                          <a:cs typeface="Arial"/>
                          <a:sym typeface="Arial"/>
                        </a:rPr>
                        <a:t> Support and implement the vision and ethos of the school </a:t>
                      </a:r>
                      <a:endParaRPr/>
                    </a:p>
                  </a:txBody>
                  <a:tcPr marL="91450" marR="91450" marT="45725" marB="45725"/>
                </a:tc>
                <a:extLst>
                  <a:ext uri="{0D108BD9-81ED-4DB2-BD59-A6C34878D82A}">
                    <a16:rowId xmlns:a16="http://schemas.microsoft.com/office/drawing/2014/main" val="10000"/>
                  </a:ext>
                </a:extLst>
              </a:tr>
              <a:tr h="34140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solidFill>
                            <a:schemeClr val="dk1"/>
                          </a:solidFill>
                          <a:latin typeface="Arial"/>
                          <a:ea typeface="Arial"/>
                          <a:cs typeface="Arial"/>
                          <a:sym typeface="Arial"/>
                        </a:rPr>
                        <a:t> Be an effective role model in terms of teaching, behaviour and classroom management </a:t>
                      </a:r>
                      <a:endParaRPr/>
                    </a:p>
                  </a:txBody>
                  <a:tcPr marL="91450" marR="91450" marT="45725" marB="45725"/>
                </a:tc>
                <a:extLst>
                  <a:ext uri="{0D108BD9-81ED-4DB2-BD59-A6C34878D82A}">
                    <a16:rowId xmlns:a16="http://schemas.microsoft.com/office/drawing/2014/main" val="10001"/>
                  </a:ext>
                </a:extLst>
              </a:tr>
              <a:tr h="49205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solidFill>
                            <a:schemeClr val="dk1"/>
                          </a:solidFill>
                          <a:latin typeface="Arial"/>
                          <a:ea typeface="Arial"/>
                          <a:cs typeface="Arial"/>
                          <a:sym typeface="Arial"/>
                        </a:rPr>
                        <a:t> Plan, implement and deliver an appropriate broad, balanced relevant and differentiated curriculum for pupils</a:t>
                      </a:r>
                      <a:endParaRPr/>
                    </a:p>
                  </a:txBody>
                  <a:tcPr marL="91450" marR="91450" marT="45725" marB="45725"/>
                </a:tc>
                <a:extLst>
                  <a:ext uri="{0D108BD9-81ED-4DB2-BD59-A6C34878D82A}">
                    <a16:rowId xmlns:a16="http://schemas.microsoft.com/office/drawing/2014/main" val="10002"/>
                  </a:ext>
                </a:extLst>
              </a:tr>
              <a:tr h="34140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solidFill>
                            <a:schemeClr val="dk1"/>
                          </a:solidFill>
                          <a:latin typeface="Arial"/>
                          <a:ea typeface="Arial"/>
                          <a:cs typeface="Arial"/>
                          <a:sym typeface="Arial"/>
                        </a:rPr>
                        <a:t> Plan, implement and deliver cross curricular approaches to teaching and learning</a:t>
                      </a:r>
                      <a:endParaRPr/>
                    </a:p>
                  </a:txBody>
                  <a:tcPr marL="91450" marR="91450" marT="45725" marB="45725"/>
                </a:tc>
                <a:extLst>
                  <a:ext uri="{0D108BD9-81ED-4DB2-BD59-A6C34878D82A}">
                    <a16:rowId xmlns:a16="http://schemas.microsoft.com/office/drawing/2014/main" val="10003"/>
                  </a:ext>
                </a:extLst>
              </a:tr>
              <a:tr h="492050">
                <a:tc>
                  <a:txBody>
                    <a:bodyPr/>
                    <a:lstStyle/>
                    <a:p>
                      <a:pPr marL="0" marR="0" lvl="0" indent="-85725" algn="l" rtl="0">
                        <a:spcBef>
                          <a:spcPts val="0"/>
                        </a:spcBef>
                        <a:spcAft>
                          <a:spcPts val="0"/>
                        </a:spcAft>
                        <a:buClr>
                          <a:schemeClr val="dk1"/>
                        </a:buClr>
                        <a:buSzPts val="1350"/>
                        <a:buFont typeface="Arial"/>
                        <a:buChar char="•"/>
                      </a:pPr>
                      <a:r>
                        <a:rPr lang="en-GB" sz="1350" u="none" strike="noStrike" cap="none">
                          <a:solidFill>
                            <a:schemeClr val="dk1"/>
                          </a:solidFill>
                          <a:latin typeface="Arial"/>
                          <a:ea typeface="Arial"/>
                          <a:cs typeface="Arial"/>
                          <a:sym typeface="Arial"/>
                        </a:rPr>
                        <a:t> Regularly assess, analyse and monitor pupil progress with any underperforming pupils targeted in future learning</a:t>
                      </a:r>
                      <a:endParaRPr/>
                    </a:p>
                  </a:txBody>
                  <a:tcPr marL="91450" marR="91450" marT="45725" marB="45725"/>
                </a:tc>
                <a:extLst>
                  <a:ext uri="{0D108BD9-81ED-4DB2-BD59-A6C34878D82A}">
                    <a16:rowId xmlns:a16="http://schemas.microsoft.com/office/drawing/2014/main" val="10004"/>
                  </a:ext>
                </a:extLst>
              </a:tr>
              <a:tr h="34140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solidFill>
                            <a:schemeClr val="dk1"/>
                          </a:solidFill>
                          <a:latin typeface="Arial"/>
                          <a:ea typeface="Arial"/>
                          <a:cs typeface="Arial"/>
                          <a:sym typeface="Arial"/>
                        </a:rPr>
                        <a:t> Set clear targets, based on prior attainment for pupil’s learning</a:t>
                      </a:r>
                      <a:endParaRPr/>
                    </a:p>
                  </a:txBody>
                  <a:tcPr marL="91450" marR="91450" marT="45725" marB="45725"/>
                </a:tc>
                <a:extLst>
                  <a:ext uri="{0D108BD9-81ED-4DB2-BD59-A6C34878D82A}">
                    <a16:rowId xmlns:a16="http://schemas.microsoft.com/office/drawing/2014/main" val="10005"/>
                  </a:ext>
                </a:extLst>
              </a:tr>
              <a:tr h="34140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solidFill>
                            <a:schemeClr val="dk1"/>
                          </a:solidFill>
                          <a:latin typeface="Arial"/>
                          <a:ea typeface="Arial"/>
                          <a:cs typeface="Arial"/>
                          <a:sym typeface="Arial"/>
                        </a:rPr>
                        <a:t> Ensure that records are maintained and shared appropriately </a:t>
                      </a:r>
                      <a:endParaRPr/>
                    </a:p>
                  </a:txBody>
                  <a:tcPr marL="91450" marR="91450" marT="45725" marB="45725"/>
                </a:tc>
                <a:extLst>
                  <a:ext uri="{0D108BD9-81ED-4DB2-BD59-A6C34878D82A}">
                    <a16:rowId xmlns:a16="http://schemas.microsoft.com/office/drawing/2014/main" val="10006"/>
                  </a:ext>
                </a:extLst>
              </a:tr>
              <a:tr h="49205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solidFill>
                            <a:schemeClr val="dk1"/>
                          </a:solidFill>
                          <a:latin typeface="Arial"/>
                          <a:ea typeface="Arial"/>
                          <a:cs typeface="Arial"/>
                          <a:sym typeface="Arial"/>
                        </a:rPr>
                        <a:t> Provide a stimulating classroom environment, where resources can be accessed appropriately by all pupils</a:t>
                      </a:r>
                      <a:endParaRPr/>
                    </a:p>
                  </a:txBody>
                  <a:tcPr marL="91450" marR="91450" marT="45725" marB="45725"/>
                </a:tc>
                <a:extLst>
                  <a:ext uri="{0D108BD9-81ED-4DB2-BD59-A6C34878D82A}">
                    <a16:rowId xmlns:a16="http://schemas.microsoft.com/office/drawing/2014/main" val="10007"/>
                  </a:ext>
                </a:extLst>
              </a:tr>
              <a:tr h="49205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solidFill>
                            <a:schemeClr val="dk1"/>
                          </a:solidFill>
                          <a:latin typeface="Arial"/>
                          <a:ea typeface="Arial"/>
                          <a:cs typeface="Arial"/>
                          <a:sym typeface="Arial"/>
                        </a:rPr>
                        <a:t> Identify clear learning objectives and content appropriate to the subject matter and the pupils being taught</a:t>
                      </a:r>
                      <a:endParaRPr/>
                    </a:p>
                  </a:txBody>
                  <a:tcPr marL="91450" marR="91450" marT="45725" marB="45725"/>
                </a:tc>
                <a:extLst>
                  <a:ext uri="{0D108BD9-81ED-4DB2-BD59-A6C34878D82A}">
                    <a16:rowId xmlns:a16="http://schemas.microsoft.com/office/drawing/2014/main" val="10008"/>
                  </a:ext>
                </a:extLst>
              </a:tr>
              <a:tr h="34140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solidFill>
                            <a:schemeClr val="dk1"/>
                          </a:solidFill>
                          <a:latin typeface="Arial"/>
                          <a:ea typeface="Arial"/>
                          <a:cs typeface="Arial"/>
                          <a:sym typeface="Arial"/>
                        </a:rPr>
                        <a:t> Maintain good discipline amongst pupils in accordance with the school’s Behaviour Policy</a:t>
                      </a:r>
                      <a:endParaRPr/>
                    </a:p>
                  </a:txBody>
                  <a:tcPr marL="91450" marR="91450" marT="45725" marB="45725"/>
                </a:tc>
                <a:extLst>
                  <a:ext uri="{0D108BD9-81ED-4DB2-BD59-A6C34878D82A}">
                    <a16:rowId xmlns:a16="http://schemas.microsoft.com/office/drawing/2014/main" val="10009"/>
                  </a:ext>
                </a:extLst>
              </a:tr>
              <a:tr h="49205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solidFill>
                            <a:schemeClr val="dk1"/>
                          </a:solidFill>
                          <a:latin typeface="Arial"/>
                          <a:ea typeface="Arial"/>
                          <a:cs typeface="Arial"/>
                          <a:sym typeface="Arial"/>
                        </a:rPr>
                        <a:t> Provide regular marking and feedback of pupil’s work and provide the pupils with their future improvements or next learning steps</a:t>
                      </a:r>
                      <a:endParaRPr sz="135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10"/>
                  </a:ext>
                </a:extLst>
              </a:tr>
              <a:tr h="34140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solidFill>
                            <a:schemeClr val="dk1"/>
                          </a:solidFill>
                          <a:latin typeface="Arial"/>
                          <a:ea typeface="Arial"/>
                          <a:cs typeface="Arial"/>
                          <a:sym typeface="Arial"/>
                        </a:rPr>
                        <a:t> Lead, organise and direct support staff within the classroom </a:t>
                      </a:r>
                      <a:endParaRPr sz="135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11"/>
                  </a:ext>
                </a:extLst>
              </a:tr>
              <a:tr h="49205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solidFill>
                            <a:schemeClr val="dk1"/>
                          </a:solidFill>
                          <a:latin typeface="Arial"/>
                          <a:ea typeface="Arial"/>
                          <a:cs typeface="Arial"/>
                          <a:sym typeface="Arial"/>
                        </a:rPr>
                        <a:t> Attend all relevant meetings and INSETs which relate to the school’s management, curriculum, administration or organisation </a:t>
                      </a:r>
                      <a:endParaRPr/>
                    </a:p>
                  </a:txBody>
                  <a:tcPr marL="91450" marR="91450" marT="45725" marB="45725"/>
                </a:tc>
                <a:extLst>
                  <a:ext uri="{0D108BD9-81ED-4DB2-BD59-A6C34878D82A}">
                    <a16:rowId xmlns:a16="http://schemas.microsoft.com/office/drawing/2014/main" val="10012"/>
                  </a:ext>
                </a:extLst>
              </a:tr>
              <a:tr h="492050">
                <a:tc>
                  <a:txBody>
                    <a:bodyPr/>
                    <a:lstStyle/>
                    <a:p>
                      <a:pPr marL="0" marR="0" lvl="0" indent="-85725" algn="l" rtl="0">
                        <a:lnSpc>
                          <a:spcPct val="100000"/>
                        </a:lnSpc>
                        <a:spcBef>
                          <a:spcPts val="0"/>
                        </a:spcBef>
                        <a:spcAft>
                          <a:spcPts val="0"/>
                        </a:spcAft>
                        <a:buClr>
                          <a:schemeClr val="dk1"/>
                        </a:buClr>
                        <a:buSzPts val="1350"/>
                        <a:buFont typeface="Arial"/>
                        <a:buChar char="•"/>
                      </a:pPr>
                      <a:r>
                        <a:rPr lang="en-GB" sz="1350" u="none" strike="noStrike" cap="none">
                          <a:solidFill>
                            <a:schemeClr val="dk1"/>
                          </a:solidFill>
                          <a:latin typeface="Arial"/>
                          <a:ea typeface="Arial"/>
                          <a:cs typeface="Arial"/>
                          <a:sym typeface="Arial"/>
                        </a:rPr>
                        <a:t> Communicate and co-operate with specialists from outside agencies</a:t>
                      </a:r>
                      <a:endParaRPr/>
                    </a:p>
                  </a:txBody>
                  <a:tcPr marL="91450" marR="91450" marT="45725" marB="45725"/>
                </a:tc>
                <a:extLst>
                  <a:ext uri="{0D108BD9-81ED-4DB2-BD59-A6C34878D82A}">
                    <a16:rowId xmlns:a16="http://schemas.microsoft.com/office/drawing/2014/main" val="1001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p:nvPr/>
        </p:nvSpPr>
        <p:spPr>
          <a:xfrm>
            <a:off x="389550" y="1079165"/>
            <a:ext cx="6952200" cy="6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Varela Round"/>
              <a:ea typeface="Varela Round"/>
              <a:cs typeface="Varela Round"/>
              <a:sym typeface="Varela Round"/>
            </a:endParaRPr>
          </a:p>
        </p:txBody>
      </p:sp>
      <p:sp>
        <p:nvSpPr>
          <p:cNvPr id="199" name="Google Shape;199;p11"/>
          <p:cNvSpPr/>
          <p:nvPr/>
        </p:nvSpPr>
        <p:spPr>
          <a:xfrm>
            <a:off x="1033152" y="274845"/>
            <a:ext cx="466700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b="1" i="0" u="none" strike="noStrike" cap="none">
                <a:solidFill>
                  <a:schemeClr val="dk1"/>
                </a:solidFill>
                <a:latin typeface="Varela Round"/>
                <a:ea typeface="Varela Round"/>
                <a:cs typeface="Varela Round"/>
                <a:sym typeface="Varela Round"/>
              </a:rPr>
              <a:t>JOB DESCRIPTION    </a:t>
            </a:r>
            <a:r>
              <a:rPr lang="en-GB" sz="1800" b="1" i="0" u="none" strike="noStrike" cap="none">
                <a:solidFill>
                  <a:schemeClr val="dk1"/>
                </a:solidFill>
                <a:latin typeface="Varela Round"/>
                <a:ea typeface="Varela Round"/>
                <a:cs typeface="Varela Round"/>
                <a:sym typeface="Varela Round"/>
              </a:rPr>
              <a:t>Page 2 of 2</a:t>
            </a:r>
            <a:endParaRPr sz="1800" b="0" i="0" u="none" strike="noStrike" cap="none">
              <a:solidFill>
                <a:srgbClr val="000000"/>
              </a:solidFill>
              <a:latin typeface="Arial"/>
              <a:ea typeface="Arial"/>
              <a:cs typeface="Arial"/>
              <a:sym typeface="Arial"/>
            </a:endParaRPr>
          </a:p>
        </p:txBody>
      </p:sp>
      <p:sp>
        <p:nvSpPr>
          <p:cNvPr id="200" name="Google Shape;200;p11"/>
          <p:cNvSpPr txBox="1"/>
          <p:nvPr/>
        </p:nvSpPr>
        <p:spPr>
          <a:xfrm>
            <a:off x="166255" y="1009403"/>
            <a:ext cx="7232072" cy="821773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r>
              <a:rPr lang="en-GB" sz="1600" b="1" i="0" u="none" strike="noStrike" cap="none">
                <a:solidFill>
                  <a:schemeClr val="dk1"/>
                </a:solidFill>
                <a:latin typeface="Varela Round"/>
                <a:ea typeface="Varela Round"/>
                <a:cs typeface="Varela Round"/>
                <a:sym typeface="Varela Round"/>
              </a:rPr>
              <a:t>Responsibilities:</a:t>
            </a:r>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None/>
            </a:pPr>
            <a:endParaRPr sz="14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None/>
            </a:pPr>
            <a:r>
              <a:rPr lang="en-GB" sz="1600" b="1" i="0" u="none" strike="noStrike" cap="none">
                <a:solidFill>
                  <a:schemeClr val="dk1"/>
                </a:solidFill>
                <a:latin typeface="Varela Round"/>
                <a:ea typeface="Varela Round"/>
                <a:cs typeface="Varela Round"/>
                <a:sym typeface="Varela Round"/>
              </a:rPr>
              <a:t/>
            </a:r>
            <a:br>
              <a:rPr lang="en-GB" sz="1600" b="1" i="0" u="none" strike="noStrike" cap="none">
                <a:solidFill>
                  <a:schemeClr val="dk1"/>
                </a:solidFill>
                <a:latin typeface="Varela Round"/>
                <a:ea typeface="Varela Round"/>
                <a:cs typeface="Varela Round"/>
                <a:sym typeface="Varela Round"/>
              </a:rPr>
            </a:b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chemeClr val="dk1"/>
              </a:buClr>
              <a:buSzPts val="1100"/>
              <a:buFont typeface="Arial"/>
              <a:buNone/>
            </a:pPr>
            <a:endParaRPr sz="12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01" name="Google Shape;201;p11"/>
          <p:cNvGraphicFramePr/>
          <p:nvPr/>
        </p:nvGraphicFramePr>
        <p:xfrm>
          <a:off x="368136" y="1813436"/>
          <a:ext cx="3000000" cy="3000000"/>
        </p:xfrm>
        <a:graphic>
          <a:graphicData uri="http://schemas.openxmlformats.org/drawingml/2006/table">
            <a:tbl>
              <a:tblPr firstRow="1" bandRow="1">
                <a:noFill/>
                <a:tableStyleId>{7360FF91-D38F-4FF4-9D46-866A77B7FDF9}</a:tableStyleId>
              </a:tblPr>
              <a:tblGrid>
                <a:gridCol w="6911450">
                  <a:extLst>
                    <a:ext uri="{9D8B030D-6E8A-4147-A177-3AD203B41FA5}">
                      <a16:colId xmlns:a16="http://schemas.microsoft.com/office/drawing/2014/main" val="20000"/>
                    </a:ext>
                  </a:extLst>
                </a:gridCol>
              </a:tblGrid>
              <a:tr h="549300">
                <a:tc>
                  <a:txBody>
                    <a:bodyPr/>
                    <a:lstStyle/>
                    <a:p>
                      <a:pPr marL="0" marR="0" lvl="0" indent="-114300" algn="l" rtl="0">
                        <a:lnSpc>
                          <a:spcPct val="100000"/>
                        </a:lnSpc>
                        <a:spcBef>
                          <a:spcPts val="0"/>
                        </a:spcBef>
                        <a:spcAft>
                          <a:spcPts val="0"/>
                        </a:spcAft>
                        <a:buClr>
                          <a:srgbClr val="000000"/>
                        </a:buClr>
                        <a:buSzPts val="1800"/>
                        <a:buFont typeface="Arial"/>
                        <a:buChar char="•"/>
                      </a:pPr>
                      <a:r>
                        <a:rPr lang="en-GB" sz="1800" u="none" strike="noStrike" cap="none">
                          <a:solidFill>
                            <a:srgbClr val="000000"/>
                          </a:solidFill>
                          <a:latin typeface="Arial"/>
                          <a:ea typeface="Arial"/>
                          <a:cs typeface="Arial"/>
                          <a:sym typeface="Arial"/>
                        </a:rPr>
                        <a:t> </a:t>
                      </a:r>
                      <a:r>
                        <a:rPr lang="en-GB" sz="1400" u="none" strike="noStrike" cap="none">
                          <a:solidFill>
                            <a:srgbClr val="000000"/>
                          </a:solidFill>
                          <a:latin typeface="Arial"/>
                          <a:ea typeface="Arial"/>
                          <a:cs typeface="Arial"/>
                          <a:sym typeface="Arial"/>
                        </a:rPr>
                        <a:t>Actively promote the aims of the School through good practice and a constant professional attitude</a:t>
                      </a:r>
                      <a:endParaRPr/>
                    </a:p>
                  </a:txBody>
                  <a:tcPr marL="91450" marR="91450" marT="45725" marB="45725"/>
                </a:tc>
                <a:extLst>
                  <a:ext uri="{0D108BD9-81ED-4DB2-BD59-A6C34878D82A}">
                    <a16:rowId xmlns:a16="http://schemas.microsoft.com/office/drawing/2014/main" val="10000"/>
                  </a:ext>
                </a:extLst>
              </a:tr>
              <a:tr h="549300">
                <a:tc>
                  <a:txBody>
                    <a:bodyPr/>
                    <a:lstStyle/>
                    <a:p>
                      <a:pPr marL="0" marR="0" lvl="0" indent="-114300" algn="l" rtl="0">
                        <a:lnSpc>
                          <a:spcPct val="100000"/>
                        </a:lnSpc>
                        <a:spcBef>
                          <a:spcPts val="0"/>
                        </a:spcBef>
                        <a:spcAft>
                          <a:spcPts val="0"/>
                        </a:spcAft>
                        <a:buClr>
                          <a:srgbClr val="000000"/>
                        </a:buClr>
                        <a:buSzPts val="1800"/>
                        <a:buFont typeface="Arial"/>
                        <a:buChar char="•"/>
                      </a:pPr>
                      <a:r>
                        <a:rPr lang="en-GB" sz="1800" u="none" strike="noStrike" cap="none">
                          <a:solidFill>
                            <a:srgbClr val="000000"/>
                          </a:solidFill>
                          <a:latin typeface="Arial"/>
                          <a:ea typeface="Arial"/>
                          <a:cs typeface="Arial"/>
                          <a:sym typeface="Arial"/>
                        </a:rPr>
                        <a:t> </a:t>
                      </a:r>
                      <a:r>
                        <a:rPr lang="en-GB" sz="1400" u="none" strike="noStrike" cap="none">
                          <a:solidFill>
                            <a:srgbClr val="000000"/>
                          </a:solidFill>
                          <a:latin typeface="Arial"/>
                          <a:ea typeface="Arial"/>
                          <a:cs typeface="Arial"/>
                          <a:sym typeface="Arial"/>
                        </a:rPr>
                        <a:t>Be an active and supportive member of the school staff through maintaining and contributing to the development of the core values of the school, setting and maintaining high expectations of standards of work.</a:t>
                      </a:r>
                      <a:endParaRPr sz="1800" u="none" strike="noStrike" cap="none"/>
                    </a:p>
                  </a:txBody>
                  <a:tcPr marL="91450" marR="91450" marT="45725" marB="45725"/>
                </a:tc>
                <a:extLst>
                  <a:ext uri="{0D108BD9-81ED-4DB2-BD59-A6C34878D82A}">
                    <a16:rowId xmlns:a16="http://schemas.microsoft.com/office/drawing/2014/main" val="10001"/>
                  </a:ext>
                </a:extLst>
              </a:tr>
              <a:tr h="549300">
                <a:tc>
                  <a:txBody>
                    <a:bodyPr/>
                    <a:lstStyle/>
                    <a:p>
                      <a:pPr marL="0" marR="0" lvl="0" indent="-88900" algn="l" rtl="0">
                        <a:lnSpc>
                          <a:spcPct val="100000"/>
                        </a:lnSpc>
                        <a:spcBef>
                          <a:spcPts val="0"/>
                        </a:spcBef>
                        <a:spcAft>
                          <a:spcPts val="0"/>
                        </a:spcAft>
                        <a:buClr>
                          <a:srgbClr val="000000"/>
                        </a:buClr>
                        <a:buSzPts val="1400"/>
                        <a:buFont typeface="Arial"/>
                        <a:buChar char="•"/>
                      </a:pPr>
                      <a:r>
                        <a:rPr lang="en-GB" sz="1400" u="none" strike="noStrike" cap="none">
                          <a:solidFill>
                            <a:srgbClr val="000000"/>
                          </a:solidFill>
                          <a:latin typeface="Arial"/>
                          <a:ea typeface="Arial"/>
                          <a:cs typeface="Arial"/>
                          <a:sym typeface="Arial"/>
                        </a:rPr>
                        <a:t> Model behaviour that encourages a sense of responsibility and consideration for others</a:t>
                      </a:r>
                      <a:endParaRPr sz="1800" u="none" strike="noStrike" cap="none"/>
                    </a:p>
                  </a:txBody>
                  <a:tcPr marL="91450" marR="91450" marT="45725" marB="45725"/>
                </a:tc>
                <a:extLst>
                  <a:ext uri="{0D108BD9-81ED-4DB2-BD59-A6C34878D82A}">
                    <a16:rowId xmlns:a16="http://schemas.microsoft.com/office/drawing/2014/main" val="10002"/>
                  </a:ext>
                </a:extLst>
              </a:tr>
              <a:tr h="549300">
                <a:tc>
                  <a:txBody>
                    <a:bodyPr/>
                    <a:lstStyle/>
                    <a:p>
                      <a:pPr marL="0" marR="0" lvl="0" indent="-114300" algn="l" rtl="0">
                        <a:lnSpc>
                          <a:spcPct val="100000"/>
                        </a:lnSpc>
                        <a:spcBef>
                          <a:spcPts val="0"/>
                        </a:spcBef>
                        <a:spcAft>
                          <a:spcPts val="0"/>
                        </a:spcAft>
                        <a:buClr>
                          <a:srgbClr val="000000"/>
                        </a:buClr>
                        <a:buSzPts val="1800"/>
                        <a:buFont typeface="Arial"/>
                        <a:buChar char="•"/>
                      </a:pPr>
                      <a:r>
                        <a:rPr lang="en-GB" sz="1800" u="none" strike="noStrike" cap="none">
                          <a:solidFill>
                            <a:srgbClr val="000000"/>
                          </a:solidFill>
                          <a:latin typeface="Arial"/>
                          <a:ea typeface="Arial"/>
                          <a:cs typeface="Arial"/>
                          <a:sym typeface="Arial"/>
                        </a:rPr>
                        <a:t> </a:t>
                      </a:r>
                      <a:r>
                        <a:rPr lang="en-GB" sz="1400" u="none" strike="noStrike" cap="none">
                          <a:solidFill>
                            <a:srgbClr val="000000"/>
                          </a:solidFill>
                          <a:latin typeface="Arial"/>
                          <a:ea typeface="Arial"/>
                          <a:cs typeface="Arial"/>
                          <a:sym typeface="Arial"/>
                        </a:rPr>
                        <a:t>Maintain good order and discipline amongst pupils across the school</a:t>
                      </a:r>
                      <a:endParaRPr sz="1800" u="none" strike="noStrike" cap="none"/>
                    </a:p>
                  </a:txBody>
                  <a:tcPr marL="91450" marR="91450" marT="45725" marB="45725"/>
                </a:tc>
                <a:extLst>
                  <a:ext uri="{0D108BD9-81ED-4DB2-BD59-A6C34878D82A}">
                    <a16:rowId xmlns:a16="http://schemas.microsoft.com/office/drawing/2014/main" val="10003"/>
                  </a:ext>
                </a:extLst>
              </a:tr>
              <a:tr h="549300">
                <a:tc>
                  <a:txBody>
                    <a:bodyPr/>
                    <a:lstStyle/>
                    <a:p>
                      <a:pPr marL="0" marR="0" lvl="0" indent="-88900" algn="l" rtl="0">
                        <a:lnSpc>
                          <a:spcPct val="100000"/>
                        </a:lnSpc>
                        <a:spcBef>
                          <a:spcPts val="0"/>
                        </a:spcBef>
                        <a:spcAft>
                          <a:spcPts val="0"/>
                        </a:spcAft>
                        <a:buClr>
                          <a:srgbClr val="000000"/>
                        </a:buClr>
                        <a:buSzPts val="1400"/>
                        <a:buFont typeface="Arial"/>
                        <a:buChar char="•"/>
                      </a:pPr>
                      <a:r>
                        <a:rPr lang="en-GB" sz="1400" u="none" strike="noStrike" cap="none">
                          <a:solidFill>
                            <a:srgbClr val="000000"/>
                          </a:solidFill>
                          <a:latin typeface="Arial"/>
                          <a:ea typeface="Arial"/>
                          <a:cs typeface="Arial"/>
                          <a:sym typeface="Arial"/>
                        </a:rPr>
                        <a:t> Develop and maintain good relationships, interaction and co-operating within school and between school and home</a:t>
                      </a:r>
                      <a:endParaRPr/>
                    </a:p>
                  </a:txBody>
                  <a:tcPr marL="91450" marR="91450" marT="45725" marB="45725"/>
                </a:tc>
                <a:extLst>
                  <a:ext uri="{0D108BD9-81ED-4DB2-BD59-A6C34878D82A}">
                    <a16:rowId xmlns:a16="http://schemas.microsoft.com/office/drawing/2014/main" val="10004"/>
                  </a:ext>
                </a:extLst>
              </a:tr>
              <a:tr h="549300">
                <a:tc>
                  <a:txBody>
                    <a:bodyPr/>
                    <a:lstStyle/>
                    <a:p>
                      <a:pPr marL="0" marR="0" lvl="0" indent="-88900" algn="l" rtl="0">
                        <a:lnSpc>
                          <a:spcPct val="100000"/>
                        </a:lnSpc>
                        <a:spcBef>
                          <a:spcPts val="0"/>
                        </a:spcBef>
                        <a:spcAft>
                          <a:spcPts val="0"/>
                        </a:spcAft>
                        <a:buClr>
                          <a:srgbClr val="000000"/>
                        </a:buClr>
                        <a:buSzPts val="1400"/>
                        <a:buFont typeface="Arial"/>
                        <a:buChar char="•"/>
                      </a:pPr>
                      <a:r>
                        <a:rPr lang="en-GB" sz="1400" u="none" strike="noStrike" cap="none">
                          <a:solidFill>
                            <a:srgbClr val="000000"/>
                          </a:solidFill>
                          <a:latin typeface="Arial"/>
                          <a:ea typeface="Arial"/>
                          <a:cs typeface="Arial"/>
                          <a:sym typeface="Arial"/>
                        </a:rPr>
                        <a:t> Communicate effectively with parents/carers of pupils and with persons or bodies who are concerned with the welfare of pupils</a:t>
                      </a:r>
                      <a:endParaRPr/>
                    </a:p>
                  </a:txBody>
                  <a:tcPr marL="91450" marR="91450" marT="45725" marB="45725"/>
                </a:tc>
                <a:extLst>
                  <a:ext uri="{0D108BD9-81ED-4DB2-BD59-A6C34878D82A}">
                    <a16:rowId xmlns:a16="http://schemas.microsoft.com/office/drawing/2014/main" val="10005"/>
                  </a:ext>
                </a:extLst>
              </a:tr>
              <a:tr h="549300">
                <a:tc>
                  <a:txBody>
                    <a:bodyPr/>
                    <a:lstStyle/>
                    <a:p>
                      <a:pPr marL="0" marR="0" lvl="0" indent="-88900" algn="l" rtl="0">
                        <a:lnSpc>
                          <a:spcPct val="100000"/>
                        </a:lnSpc>
                        <a:spcBef>
                          <a:spcPts val="0"/>
                        </a:spcBef>
                        <a:spcAft>
                          <a:spcPts val="0"/>
                        </a:spcAft>
                        <a:buClr>
                          <a:srgbClr val="000000"/>
                        </a:buClr>
                        <a:buSzPts val="1400"/>
                        <a:buFont typeface="Arial"/>
                        <a:buChar char="•"/>
                      </a:pPr>
                      <a:r>
                        <a:rPr lang="en-GB" sz="1400" u="none" strike="noStrike" cap="none">
                          <a:solidFill>
                            <a:srgbClr val="000000"/>
                          </a:solidFill>
                          <a:latin typeface="Arial"/>
                          <a:ea typeface="Arial"/>
                          <a:cs typeface="Arial"/>
                          <a:sym typeface="Arial"/>
                        </a:rPr>
                        <a:t> Participate in a positive way to the decision making processes within the school</a:t>
                      </a:r>
                      <a:endParaRPr/>
                    </a:p>
                  </a:txBody>
                  <a:tcPr marL="91450" marR="91450" marT="45725" marB="45725"/>
                </a:tc>
                <a:extLst>
                  <a:ext uri="{0D108BD9-81ED-4DB2-BD59-A6C34878D82A}">
                    <a16:rowId xmlns:a16="http://schemas.microsoft.com/office/drawing/2014/main" val="10006"/>
                  </a:ext>
                </a:extLst>
              </a:tr>
              <a:tr h="549300">
                <a:tc>
                  <a:txBody>
                    <a:bodyPr/>
                    <a:lstStyle/>
                    <a:p>
                      <a:pPr marL="0" marR="0" lvl="0" indent="-88900" algn="l" rtl="0">
                        <a:lnSpc>
                          <a:spcPct val="100000"/>
                        </a:lnSpc>
                        <a:spcBef>
                          <a:spcPts val="0"/>
                        </a:spcBef>
                        <a:spcAft>
                          <a:spcPts val="0"/>
                        </a:spcAft>
                        <a:buClr>
                          <a:srgbClr val="000000"/>
                        </a:buClr>
                        <a:buSzPts val="1400"/>
                        <a:buFont typeface="Arial"/>
                        <a:buChar char="•"/>
                      </a:pPr>
                      <a:r>
                        <a:rPr lang="en-GB" sz="1400" u="none" strike="noStrike" cap="none">
                          <a:solidFill>
                            <a:srgbClr val="000000"/>
                          </a:solidFill>
                          <a:latin typeface="Arial"/>
                          <a:ea typeface="Arial"/>
                          <a:cs typeface="Arial"/>
                          <a:sym typeface="Arial"/>
                        </a:rPr>
                        <a:t> Play a full part in the life of the school community and support the school ethos</a:t>
                      </a:r>
                      <a:endParaRPr/>
                    </a:p>
                  </a:txBody>
                  <a:tcPr marL="91450" marR="91450" marT="45725" marB="45725"/>
                </a:tc>
                <a:extLst>
                  <a:ext uri="{0D108BD9-81ED-4DB2-BD59-A6C34878D82A}">
                    <a16:rowId xmlns:a16="http://schemas.microsoft.com/office/drawing/2014/main" val="10007"/>
                  </a:ext>
                </a:extLst>
              </a:tr>
              <a:tr h="549300">
                <a:tc>
                  <a:txBody>
                    <a:bodyPr/>
                    <a:lstStyle/>
                    <a:p>
                      <a:pPr marL="0" marR="0" lvl="0" indent="-88900" algn="l" rtl="0">
                        <a:lnSpc>
                          <a:spcPct val="100000"/>
                        </a:lnSpc>
                        <a:spcBef>
                          <a:spcPts val="0"/>
                        </a:spcBef>
                        <a:spcAft>
                          <a:spcPts val="0"/>
                        </a:spcAft>
                        <a:buClr>
                          <a:srgbClr val="000000"/>
                        </a:buClr>
                        <a:buSzPts val="1400"/>
                        <a:buFont typeface="Arial"/>
                        <a:buChar char="•"/>
                      </a:pPr>
                      <a:r>
                        <a:rPr lang="en-GB" sz="1400" u="none" strike="noStrike" cap="none">
                          <a:solidFill>
                            <a:srgbClr val="000000"/>
                          </a:solidFill>
                          <a:latin typeface="Arial"/>
                          <a:ea typeface="Arial"/>
                          <a:cs typeface="Arial"/>
                          <a:sym typeface="Arial"/>
                        </a:rPr>
                        <a:t> Follow and actively promote the school’s policies</a:t>
                      </a:r>
                      <a:endParaRPr/>
                    </a:p>
                  </a:txBody>
                  <a:tcPr marL="91450" marR="91450" marT="45725" marB="45725"/>
                </a:tc>
                <a:extLst>
                  <a:ext uri="{0D108BD9-81ED-4DB2-BD59-A6C34878D82A}">
                    <a16:rowId xmlns:a16="http://schemas.microsoft.com/office/drawing/2014/main" val="10008"/>
                  </a:ext>
                </a:extLst>
              </a:tr>
              <a:tr h="549300">
                <a:tc>
                  <a:txBody>
                    <a:bodyPr/>
                    <a:lstStyle/>
                    <a:p>
                      <a:pPr marL="0" marR="0" lvl="0" indent="-88900" algn="l" rtl="0">
                        <a:lnSpc>
                          <a:spcPct val="100000"/>
                        </a:lnSpc>
                        <a:spcBef>
                          <a:spcPts val="0"/>
                        </a:spcBef>
                        <a:spcAft>
                          <a:spcPts val="0"/>
                        </a:spcAft>
                        <a:buClr>
                          <a:srgbClr val="000000"/>
                        </a:buClr>
                        <a:buSzPts val="1400"/>
                        <a:buFont typeface="Arial"/>
                        <a:buChar char="•"/>
                      </a:pPr>
                      <a:r>
                        <a:rPr lang="en-GB" sz="1400" u="none" strike="noStrike" cap="none">
                          <a:solidFill>
                            <a:srgbClr val="000000"/>
                          </a:solidFill>
                          <a:latin typeface="Arial"/>
                          <a:ea typeface="Arial"/>
                          <a:cs typeface="Arial"/>
                          <a:sym typeface="Arial"/>
                        </a:rPr>
                        <a:t> Understand and follow the Safeguarding Procedures listed in the school’s Child Protection Policy </a:t>
                      </a:r>
                      <a:endParaRPr/>
                    </a:p>
                  </a:txBody>
                  <a:tcPr marL="91450" marR="91450" marT="45725" marB="45725"/>
                </a:tc>
                <a:extLst>
                  <a:ext uri="{0D108BD9-81ED-4DB2-BD59-A6C34878D82A}">
                    <a16:rowId xmlns:a16="http://schemas.microsoft.com/office/drawing/2014/main" val="10009"/>
                  </a:ext>
                </a:extLst>
              </a:tr>
              <a:tr h="549300">
                <a:tc>
                  <a:txBody>
                    <a:bodyPr/>
                    <a:lstStyle/>
                    <a:p>
                      <a:pPr marL="0" marR="0" lvl="0" indent="-88900" algn="l" rtl="0">
                        <a:lnSpc>
                          <a:spcPct val="100000"/>
                        </a:lnSpc>
                        <a:spcBef>
                          <a:spcPts val="0"/>
                        </a:spcBef>
                        <a:spcAft>
                          <a:spcPts val="0"/>
                        </a:spcAft>
                        <a:buClr>
                          <a:srgbClr val="000000"/>
                        </a:buClr>
                        <a:buSzPts val="1400"/>
                        <a:buFont typeface="Arial"/>
                        <a:buChar char="•"/>
                      </a:pPr>
                      <a:r>
                        <a:rPr lang="en-GB" sz="1400" u="none" strike="noStrike" cap="none">
                          <a:solidFill>
                            <a:srgbClr val="000000"/>
                          </a:solidFill>
                          <a:latin typeface="Arial"/>
                          <a:ea typeface="Arial"/>
                          <a:cs typeface="Arial"/>
                          <a:sym typeface="Arial"/>
                        </a:rPr>
                        <a:t> Participate in the school Appraisal system for the appraisal of your own performance</a:t>
                      </a:r>
                      <a:endParaRPr/>
                    </a:p>
                  </a:txBody>
                  <a:tcPr marL="91450" marR="91450" marT="45725" marB="45725"/>
                </a:tc>
                <a:extLst>
                  <a:ext uri="{0D108BD9-81ED-4DB2-BD59-A6C34878D82A}">
                    <a16:rowId xmlns:a16="http://schemas.microsoft.com/office/drawing/2014/main" val="10010"/>
                  </a:ext>
                </a:extLst>
              </a:tr>
              <a:tr h="549300">
                <a:tc>
                  <a:txBody>
                    <a:bodyPr/>
                    <a:lstStyle/>
                    <a:p>
                      <a:pPr marL="0" marR="0" lvl="0" indent="-88900" algn="l" rtl="0">
                        <a:lnSpc>
                          <a:spcPct val="100000"/>
                        </a:lnSpc>
                        <a:spcBef>
                          <a:spcPts val="0"/>
                        </a:spcBef>
                        <a:spcAft>
                          <a:spcPts val="0"/>
                        </a:spcAft>
                        <a:buClr>
                          <a:srgbClr val="000000"/>
                        </a:buClr>
                        <a:buSzPts val="1400"/>
                        <a:buFont typeface="Arial"/>
                        <a:buChar char="•"/>
                      </a:pPr>
                      <a:r>
                        <a:rPr lang="en-GB" sz="1400" u="none" strike="noStrike" cap="none">
                          <a:solidFill>
                            <a:srgbClr val="000000"/>
                          </a:solidFill>
                          <a:latin typeface="Arial"/>
                          <a:ea typeface="Arial"/>
                          <a:cs typeface="Arial"/>
                          <a:sym typeface="Arial"/>
                        </a:rPr>
                        <a:t> Carry out any duties which may from time to time, be required by the Principal and/or the SLT</a:t>
                      </a:r>
                      <a:endParaRPr/>
                    </a:p>
                  </a:txBody>
                  <a:tcPr marL="91450" marR="91450" marT="45725" marB="45725"/>
                </a:tc>
                <a:extLst>
                  <a:ext uri="{0D108BD9-81ED-4DB2-BD59-A6C34878D82A}">
                    <a16:rowId xmlns:a16="http://schemas.microsoft.com/office/drawing/2014/main" val="1001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p:nvPr/>
        </p:nvSpPr>
        <p:spPr>
          <a:xfrm>
            <a:off x="1717077" y="294123"/>
            <a:ext cx="4971900" cy="55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Varela Round"/>
                <a:ea typeface="Varela Round"/>
                <a:cs typeface="Varela Round"/>
                <a:sym typeface="Varela Round"/>
              </a:rPr>
              <a:t>PERSON SPECIFICATION  </a:t>
            </a:r>
            <a:r>
              <a:rPr lang="en-GB" sz="1500" b="1" i="0" u="none" strike="noStrike" cap="none">
                <a:solidFill>
                  <a:schemeClr val="dk1"/>
                </a:solidFill>
                <a:latin typeface="Varela Round"/>
                <a:ea typeface="Varela Round"/>
                <a:cs typeface="Varela Round"/>
                <a:sym typeface="Varela Round"/>
              </a:rPr>
              <a:t>Page 1 of 2</a:t>
            </a:r>
            <a:endParaRPr sz="15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highlight>
                <a:srgbClr val="38761D"/>
              </a:highlight>
              <a:latin typeface="Arial"/>
              <a:ea typeface="Arial"/>
              <a:cs typeface="Arial"/>
              <a:sym typeface="Arial"/>
            </a:endParaRPr>
          </a:p>
        </p:txBody>
      </p:sp>
      <p:graphicFrame>
        <p:nvGraphicFramePr>
          <p:cNvPr id="207" name="Google Shape;207;p12"/>
          <p:cNvGraphicFramePr/>
          <p:nvPr/>
        </p:nvGraphicFramePr>
        <p:xfrm>
          <a:off x="320633" y="1184151"/>
          <a:ext cx="3000000" cy="3000000"/>
        </p:xfrm>
        <a:graphic>
          <a:graphicData uri="http://schemas.openxmlformats.org/drawingml/2006/table">
            <a:tbl>
              <a:tblPr firstRow="1" bandRow="1">
                <a:noFill/>
                <a:tableStyleId>{7360FF91-D38F-4FF4-9D46-866A77B7FDF9}</a:tableStyleId>
              </a:tblPr>
              <a:tblGrid>
                <a:gridCol w="2446325">
                  <a:extLst>
                    <a:ext uri="{9D8B030D-6E8A-4147-A177-3AD203B41FA5}">
                      <a16:colId xmlns:a16="http://schemas.microsoft.com/office/drawing/2014/main" val="20000"/>
                    </a:ext>
                  </a:extLst>
                </a:gridCol>
                <a:gridCol w="2291950">
                  <a:extLst>
                    <a:ext uri="{9D8B030D-6E8A-4147-A177-3AD203B41FA5}">
                      <a16:colId xmlns:a16="http://schemas.microsoft.com/office/drawing/2014/main" val="20001"/>
                    </a:ext>
                  </a:extLst>
                </a:gridCol>
                <a:gridCol w="22563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1800"/>
                    </a:p>
                  </a:txBody>
                  <a:tcPr marL="91450" marR="91450" marT="45725" marB="45725">
                    <a:solidFill>
                      <a:srgbClr val="BFBFBF"/>
                    </a:solidFill>
                  </a:tcPr>
                </a:tc>
                <a:tc>
                  <a:txBody>
                    <a:bodyPr/>
                    <a:lstStyle/>
                    <a:p>
                      <a:pPr marL="0" marR="0" lvl="0" indent="0" algn="l" rtl="0">
                        <a:spcBef>
                          <a:spcPts val="0"/>
                        </a:spcBef>
                        <a:spcAft>
                          <a:spcPts val="0"/>
                        </a:spcAft>
                        <a:buNone/>
                      </a:pPr>
                      <a:r>
                        <a:rPr lang="en-GB" sz="1400" b="1"/>
                        <a:t>Essential</a:t>
                      </a:r>
                      <a:endParaRPr sz="1400" b="1"/>
                    </a:p>
                  </a:txBody>
                  <a:tcPr marL="91450" marR="91450" marT="45725" marB="45725">
                    <a:solidFill>
                      <a:srgbClr val="BFBFBF"/>
                    </a:solidFill>
                  </a:tcPr>
                </a:tc>
                <a:tc>
                  <a:txBody>
                    <a:bodyPr/>
                    <a:lstStyle/>
                    <a:p>
                      <a:pPr marL="0" marR="0" lvl="0" indent="0" algn="l" rtl="0">
                        <a:spcBef>
                          <a:spcPts val="0"/>
                        </a:spcBef>
                        <a:spcAft>
                          <a:spcPts val="0"/>
                        </a:spcAft>
                        <a:buNone/>
                      </a:pPr>
                      <a:r>
                        <a:rPr lang="en-GB" sz="1400" b="1"/>
                        <a:t>Desirable</a:t>
                      </a:r>
                      <a:endParaRPr sz="1400" b="1"/>
                    </a:p>
                  </a:txBody>
                  <a:tcPr marL="91450" marR="91450" marT="45725" marB="45725">
                    <a:solidFill>
                      <a:srgbClr val="BFBFBF"/>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chemeClr val="dk1"/>
                        </a:buClr>
                        <a:buSzPts val="1400"/>
                        <a:buFont typeface="Noto Sans Symbols"/>
                        <a:buNone/>
                      </a:pPr>
                      <a:r>
                        <a:rPr lang="en-GB" sz="1400" b="1"/>
                        <a:t>Qualifications </a:t>
                      </a:r>
                      <a:endParaRPr sz="1400" b="1"/>
                    </a:p>
                  </a:txBody>
                  <a:tcPr marL="91450" marR="91450" marT="45725" marB="45725"/>
                </a:tc>
                <a:tc>
                  <a:txBody>
                    <a:bodyPr/>
                    <a:lstStyle/>
                    <a:p>
                      <a:pPr marL="342900" marR="0" lvl="0" indent="-342900" algn="l" rtl="0">
                        <a:lnSpc>
                          <a:spcPct val="115000"/>
                        </a:lnSpc>
                        <a:spcBef>
                          <a:spcPts val="0"/>
                        </a:spcBef>
                        <a:spcAft>
                          <a:spcPts val="0"/>
                        </a:spcAft>
                        <a:buClr>
                          <a:srgbClr val="000000"/>
                        </a:buClr>
                        <a:buSzPts val="1100"/>
                        <a:buFont typeface="Noto Sans Symbols"/>
                        <a:buChar char="∙"/>
                      </a:pPr>
                      <a:r>
                        <a:rPr lang="en-GB" sz="1100">
                          <a:solidFill>
                            <a:srgbClr val="000000"/>
                          </a:solidFill>
                          <a:latin typeface="Arial"/>
                          <a:ea typeface="Arial"/>
                          <a:cs typeface="Arial"/>
                          <a:sym typeface="Arial"/>
                        </a:rPr>
                        <a:t>Qualified teacher status. </a:t>
                      </a:r>
                      <a:endParaRPr sz="110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100"/>
                        <a:buFont typeface="Noto Sans Symbols"/>
                        <a:buChar char="∙"/>
                      </a:pPr>
                      <a:r>
                        <a:rPr lang="en-GB" sz="1100">
                          <a:solidFill>
                            <a:srgbClr val="000000"/>
                          </a:solidFill>
                          <a:latin typeface="Arial"/>
                          <a:ea typeface="Arial"/>
                          <a:cs typeface="Arial"/>
                          <a:sym typeface="Arial"/>
                        </a:rPr>
                        <a:t>Experience of Key Stage 2 curriculum.</a:t>
                      </a:r>
                      <a:endParaRPr sz="1100">
                        <a:solidFill>
                          <a:srgbClr val="000000"/>
                        </a:solidFill>
                        <a:latin typeface="Arial"/>
                        <a:ea typeface="Arial"/>
                        <a:cs typeface="Arial"/>
                        <a:sym typeface="Arial"/>
                      </a:endParaRPr>
                    </a:p>
                  </a:txBody>
                  <a:tcPr marL="91450" marR="91450" marT="45725" marB="45725"/>
                </a:tc>
                <a:tc>
                  <a:txBody>
                    <a:bodyPr/>
                    <a:lstStyle/>
                    <a:p>
                      <a:pPr marL="342900" marR="0" lvl="0" indent="-342900" algn="l" rtl="0">
                        <a:lnSpc>
                          <a:spcPct val="115000"/>
                        </a:lnSpc>
                        <a:spcBef>
                          <a:spcPts val="0"/>
                        </a:spcBef>
                        <a:spcAft>
                          <a:spcPts val="0"/>
                        </a:spcAft>
                        <a:buClr>
                          <a:srgbClr val="000000"/>
                        </a:buClr>
                        <a:buSzPts val="1100"/>
                        <a:buFont typeface="Noto Sans Symbols"/>
                        <a:buChar char="∙"/>
                      </a:pPr>
                      <a:r>
                        <a:rPr lang="en-GB" sz="1100">
                          <a:solidFill>
                            <a:srgbClr val="000000"/>
                          </a:solidFill>
                          <a:latin typeface="Arial"/>
                          <a:ea typeface="Arial"/>
                          <a:cs typeface="Arial"/>
                          <a:sym typeface="Arial"/>
                        </a:rPr>
                        <a:t>Training relevant to Key Stage 2. Further qualifications and/or studies relevant to the primary age range</a:t>
                      </a:r>
                      <a:endParaRPr/>
                    </a:p>
                    <a:p>
                      <a:pPr marL="342900" marR="0" lvl="0" indent="-342900" algn="l" rtl="0">
                        <a:lnSpc>
                          <a:spcPct val="115000"/>
                        </a:lnSpc>
                        <a:spcBef>
                          <a:spcPts val="0"/>
                        </a:spcBef>
                        <a:spcAft>
                          <a:spcPts val="0"/>
                        </a:spcAft>
                        <a:buClr>
                          <a:srgbClr val="000000"/>
                        </a:buClr>
                        <a:buSzPts val="1100"/>
                        <a:buFont typeface="Noto Sans Symbols"/>
                        <a:buChar char="∙"/>
                      </a:pPr>
                      <a:r>
                        <a:rPr lang="en-GB" sz="1100">
                          <a:solidFill>
                            <a:srgbClr val="000000"/>
                          </a:solidFill>
                          <a:latin typeface="Arial"/>
                          <a:ea typeface="Arial"/>
                          <a:cs typeface="Arial"/>
                          <a:sym typeface="Arial"/>
                        </a:rPr>
                        <a:t> First Aid Training. </a:t>
                      </a:r>
                      <a:endParaRPr sz="110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100"/>
                        <a:buFont typeface="Noto Sans Symbols"/>
                        <a:buChar char="∙"/>
                      </a:pPr>
                      <a:r>
                        <a:rPr lang="en-GB" sz="1100">
                          <a:solidFill>
                            <a:srgbClr val="000000"/>
                          </a:solidFill>
                          <a:latin typeface="Arial"/>
                          <a:ea typeface="Arial"/>
                          <a:cs typeface="Arial"/>
                          <a:sym typeface="Arial"/>
                        </a:rPr>
                        <a:t> Knowledge and experience of personalised learning.</a:t>
                      </a:r>
                      <a:endParaRPr sz="1100">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400" b="1"/>
                        <a:t>Experience</a:t>
                      </a:r>
                      <a:endParaRPr sz="1400" b="1"/>
                    </a:p>
                  </a:txBody>
                  <a:tcPr marL="91450" marR="91450" marT="45725" marB="45725"/>
                </a:tc>
                <a:tc>
                  <a:txBody>
                    <a:bodyPr/>
                    <a:lstStyle/>
                    <a:p>
                      <a:pPr marL="342900" marR="0" lvl="0" indent="-342900" algn="l" rtl="0">
                        <a:lnSpc>
                          <a:spcPct val="115000"/>
                        </a:lnSpc>
                        <a:spcBef>
                          <a:spcPts val="0"/>
                        </a:spcBef>
                        <a:spcAft>
                          <a:spcPts val="0"/>
                        </a:spcAft>
                        <a:buClr>
                          <a:srgbClr val="000000"/>
                        </a:buClr>
                        <a:buSzPts val="1100"/>
                        <a:buFont typeface="Noto Sans Symbols"/>
                        <a:buChar char="∙"/>
                      </a:pPr>
                      <a:r>
                        <a:rPr lang="en-GB" sz="1100">
                          <a:solidFill>
                            <a:srgbClr val="000000"/>
                          </a:solidFill>
                          <a:latin typeface="Arial"/>
                          <a:ea typeface="Arial"/>
                          <a:cs typeface="Arial"/>
                          <a:sym typeface="Arial"/>
                        </a:rPr>
                        <a:t>Teaching experience in Key Stage 2 with proven ability as a classroom practitioner. (If an NQT this would be successful student teacher experience).</a:t>
                      </a:r>
                      <a:endParaRPr sz="110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100"/>
                        <a:buFont typeface="Noto Sans Symbols"/>
                        <a:buChar char="∙"/>
                      </a:pPr>
                      <a:r>
                        <a:rPr lang="en-GB" sz="1100">
                          <a:solidFill>
                            <a:srgbClr val="000000"/>
                          </a:solidFill>
                          <a:latin typeface="Arial"/>
                          <a:ea typeface="Arial"/>
                          <a:cs typeface="Arial"/>
                          <a:sym typeface="Arial"/>
                        </a:rPr>
                        <a:t>Ability to provide a stimulating and challenging classroom environment for all children.</a:t>
                      </a:r>
                      <a:endParaRPr sz="1100">
                        <a:solidFill>
                          <a:srgbClr val="000000"/>
                        </a:solidFill>
                        <a:latin typeface="Arial"/>
                        <a:ea typeface="Arial"/>
                        <a:cs typeface="Arial"/>
                        <a:sym typeface="Arial"/>
                      </a:endParaRPr>
                    </a:p>
                  </a:txBody>
                  <a:tcPr marL="91450" marR="91450" marT="45725" marB="45725"/>
                </a:tc>
                <a:tc>
                  <a:txBody>
                    <a:bodyPr/>
                    <a:lstStyle/>
                    <a:p>
                      <a:pPr marL="342900" marR="0" lvl="0" indent="-342900" algn="l" rtl="0">
                        <a:lnSpc>
                          <a:spcPct val="115000"/>
                        </a:lnSpc>
                        <a:spcBef>
                          <a:spcPts val="0"/>
                        </a:spcBef>
                        <a:spcAft>
                          <a:spcPts val="0"/>
                        </a:spcAft>
                        <a:buClr>
                          <a:srgbClr val="000000"/>
                        </a:buClr>
                        <a:buSzPts val="1100"/>
                        <a:buFont typeface="Noto Sans Symbols"/>
                        <a:buChar char="∙"/>
                      </a:pPr>
                      <a:r>
                        <a:rPr lang="en-GB" sz="1100">
                          <a:solidFill>
                            <a:srgbClr val="000000"/>
                          </a:solidFill>
                          <a:latin typeface="Arial"/>
                          <a:ea typeface="Arial"/>
                          <a:cs typeface="Arial"/>
                          <a:sym typeface="Arial"/>
                        </a:rPr>
                        <a:t>Classroom experience in Key Stage 1.</a:t>
                      </a:r>
                      <a:endParaRPr sz="110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100"/>
                        <a:buFont typeface="Noto Sans Symbols"/>
                        <a:buChar char="∙"/>
                      </a:pPr>
                      <a:r>
                        <a:rPr lang="en-GB" sz="1100">
                          <a:solidFill>
                            <a:srgbClr val="000000"/>
                          </a:solidFill>
                          <a:latin typeface="Arial"/>
                          <a:ea typeface="Arial"/>
                          <a:cs typeface="Arial"/>
                          <a:sym typeface="Arial"/>
                        </a:rPr>
                        <a:t>Experience of working with and supervising other adult support within the classroom. (Teaching assistants, parent helpers, students).</a:t>
                      </a:r>
                      <a:endParaRPr sz="1100">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400" b="1"/>
                        <a:t>Specialist Knowledge</a:t>
                      </a:r>
                      <a:endParaRPr sz="1400" b="1"/>
                    </a:p>
                  </a:txBody>
                  <a:tcPr marL="91450" marR="91450" marT="45725" marB="45725"/>
                </a:tc>
                <a:tc>
                  <a:txBody>
                    <a:bodyPr/>
                    <a:lstStyle/>
                    <a:p>
                      <a:pPr marL="342900" marR="0" lvl="0" indent="-342900" algn="l" rtl="0">
                        <a:lnSpc>
                          <a:spcPct val="115000"/>
                        </a:lnSpc>
                        <a:spcBef>
                          <a:spcPts val="0"/>
                        </a:spcBef>
                        <a:spcAft>
                          <a:spcPts val="0"/>
                        </a:spcAft>
                        <a:buClr>
                          <a:schemeClr val="dk1"/>
                        </a:buClr>
                        <a:buSzPts val="1100"/>
                        <a:buFont typeface="Noto Sans Symbols"/>
                        <a:buChar char="∙"/>
                      </a:pPr>
                      <a:r>
                        <a:rPr lang="en-GB" sz="1100">
                          <a:latin typeface="Arial"/>
                          <a:ea typeface="Arial"/>
                          <a:cs typeface="Arial"/>
                          <a:sym typeface="Arial"/>
                        </a:rPr>
                        <a:t>Knowledge and Understanding of a broad, balanced and relevant curriculum.</a:t>
                      </a:r>
                      <a:endParaRPr sz="11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100"/>
                        <a:buFont typeface="Noto Sans Symbols"/>
                        <a:buChar char="∙"/>
                      </a:pPr>
                      <a:r>
                        <a:rPr lang="en-GB" sz="1100">
                          <a:latin typeface="Arial"/>
                          <a:ea typeface="Arial"/>
                          <a:cs typeface="Arial"/>
                          <a:sym typeface="Arial"/>
                        </a:rPr>
                        <a:t>A secure understanding of the processes by which children learn. </a:t>
                      </a:r>
                      <a:endParaRPr sz="11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100"/>
                        <a:buFont typeface="Noto Sans Symbols"/>
                        <a:buChar char="∙"/>
                      </a:pPr>
                      <a:r>
                        <a:rPr lang="en-GB" sz="1100">
                          <a:latin typeface="Arial"/>
                          <a:ea typeface="Arial"/>
                          <a:cs typeface="Arial"/>
                          <a:sym typeface="Arial"/>
                        </a:rPr>
                        <a:t>Ability to differentiate the curriculum to meet the needs of all achievers.</a:t>
                      </a:r>
                      <a:endParaRPr sz="11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100"/>
                        <a:buFont typeface="Noto Sans Symbols"/>
                        <a:buChar char="∙"/>
                      </a:pPr>
                      <a:r>
                        <a:rPr lang="en-GB" sz="1100">
                          <a:latin typeface="Arial"/>
                          <a:ea typeface="Arial"/>
                          <a:cs typeface="Arial"/>
                          <a:sym typeface="Arial"/>
                        </a:rPr>
                        <a:t>Competent in the use of ICT across the curriculum especially in the relation to the use of Whiteboard Technology.</a:t>
                      </a:r>
                      <a:endParaRPr sz="11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100"/>
                        <a:buFont typeface="Noto Sans Symbols"/>
                        <a:buChar char="∙"/>
                      </a:pPr>
                      <a:r>
                        <a:rPr lang="en-GB" sz="1100">
                          <a:latin typeface="Arial"/>
                          <a:ea typeface="Arial"/>
                          <a:cs typeface="Arial"/>
                          <a:sym typeface="Arial"/>
                        </a:rPr>
                        <a:t>Understanding and use of assessment to inform future learning and teaching.</a:t>
                      </a:r>
                      <a:endParaRPr sz="11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100"/>
                        <a:buFont typeface="Noto Sans Symbols"/>
                        <a:buChar char="∙"/>
                      </a:pPr>
                      <a:r>
                        <a:rPr lang="en-GB" sz="1100">
                          <a:latin typeface="Arial"/>
                          <a:ea typeface="Arial"/>
                          <a:cs typeface="Arial"/>
                          <a:sym typeface="Arial"/>
                        </a:rPr>
                        <a:t>Competent in the use of observational assessment to inform further learning.</a:t>
                      </a:r>
                      <a:endParaRPr sz="11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100"/>
                        <a:buFont typeface="Noto Sans Symbols"/>
                        <a:buChar char="∙"/>
                      </a:pPr>
                      <a:r>
                        <a:rPr lang="en-GB" sz="1100">
                          <a:latin typeface="Arial"/>
                          <a:ea typeface="Arial"/>
                          <a:cs typeface="Arial"/>
                          <a:sym typeface="Arial"/>
                        </a:rPr>
                        <a:t>A willingness to work on one or more curriculum areas.</a:t>
                      </a:r>
                      <a:endParaRPr sz="11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100"/>
                        <a:buFont typeface="Noto Sans Symbols"/>
                        <a:buChar char="∙"/>
                      </a:pPr>
                      <a:r>
                        <a:rPr lang="en-GB" sz="1100">
                          <a:latin typeface="Arial"/>
                          <a:ea typeface="Arial"/>
                          <a:cs typeface="Arial"/>
                          <a:sym typeface="Arial"/>
                        </a:rPr>
                        <a:t>The promotion of good behaviour through self-discipline.</a:t>
                      </a:r>
                      <a:endParaRPr sz="11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100"/>
                        <a:buFont typeface="Noto Sans Symbols"/>
                        <a:buChar char="∙"/>
                      </a:pPr>
                      <a:r>
                        <a:rPr lang="en-GB" sz="1100">
                          <a:latin typeface="Arial"/>
                          <a:ea typeface="Arial"/>
                          <a:cs typeface="Arial"/>
                          <a:sym typeface="Arial"/>
                        </a:rPr>
                        <a:t>To be able to work creatively and sensitively with children.</a:t>
                      </a:r>
                      <a:endParaRPr sz="1100">
                        <a:latin typeface="Arial"/>
                        <a:ea typeface="Arial"/>
                        <a:cs typeface="Arial"/>
                        <a:sym typeface="Arial"/>
                      </a:endParaRPr>
                    </a:p>
                  </a:txBody>
                  <a:tcPr marL="68575" marR="68575" marT="0" marB="0"/>
                </a:tc>
                <a:tc>
                  <a:txBody>
                    <a:bodyPr/>
                    <a:lstStyle/>
                    <a:p>
                      <a:pPr marL="342900" marR="0" lvl="0" indent="-342900" algn="l" rtl="0">
                        <a:lnSpc>
                          <a:spcPct val="115000"/>
                        </a:lnSpc>
                        <a:spcBef>
                          <a:spcPts val="0"/>
                        </a:spcBef>
                        <a:spcAft>
                          <a:spcPts val="0"/>
                        </a:spcAft>
                        <a:buClr>
                          <a:schemeClr val="dk1"/>
                        </a:buClr>
                        <a:buSzPts val="1100"/>
                        <a:buFont typeface="Noto Sans Symbols"/>
                        <a:buChar char="∙"/>
                      </a:pPr>
                      <a:r>
                        <a:rPr lang="en-GB" sz="1100">
                          <a:latin typeface="Arial"/>
                          <a:ea typeface="Arial"/>
                          <a:cs typeface="Arial"/>
                          <a:sym typeface="Arial"/>
                        </a:rPr>
                        <a:t>A well-developed knowledge of a particular curriculum or specialist area.</a:t>
                      </a:r>
                      <a:endParaRPr sz="11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100"/>
                        <a:buFont typeface="Noto Sans Symbols"/>
                        <a:buChar char="∙"/>
                      </a:pPr>
                      <a:r>
                        <a:rPr lang="en-GB" sz="1100">
                          <a:latin typeface="Arial"/>
                          <a:ea typeface="Arial"/>
                          <a:cs typeface="Arial"/>
                          <a:sym typeface="Arial"/>
                        </a:rPr>
                        <a:t>An understanding of a whole school approach to improvement and raising standards.</a:t>
                      </a:r>
                      <a:endParaRPr sz="11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100"/>
                        <a:buFont typeface="Noto Sans Symbols"/>
                        <a:buChar char="∙"/>
                      </a:pPr>
                      <a:r>
                        <a:rPr lang="en-GB" sz="1100">
                          <a:latin typeface="Arial"/>
                          <a:ea typeface="Arial"/>
                          <a:cs typeface="Arial"/>
                          <a:sym typeface="Arial"/>
                        </a:rPr>
                        <a:t>Effective use of ICT to support planning and assessment.</a:t>
                      </a:r>
                      <a:endParaRPr sz="11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100"/>
                        <a:buFont typeface="Noto Sans Symbols"/>
                        <a:buChar char="∙"/>
                      </a:pPr>
                      <a:r>
                        <a:rPr lang="en-GB" sz="1100">
                          <a:latin typeface="Arial"/>
                          <a:ea typeface="Arial"/>
                          <a:cs typeface="Arial"/>
                          <a:sym typeface="Arial"/>
                        </a:rPr>
                        <a:t>Familiarity with the SEN Code of Practice. Familiarity with the delivery of letters and sounds.</a:t>
                      </a:r>
                      <a:endParaRPr sz="1100">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txBox="1"/>
          <p:nvPr/>
        </p:nvSpPr>
        <p:spPr>
          <a:xfrm>
            <a:off x="1717077" y="294123"/>
            <a:ext cx="4971900" cy="55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Varela Round"/>
                <a:ea typeface="Varela Round"/>
                <a:cs typeface="Varela Round"/>
                <a:sym typeface="Varela Round"/>
              </a:rPr>
              <a:t>PERSON SPECIFICATION  </a:t>
            </a:r>
            <a:r>
              <a:rPr lang="en-GB" sz="1500" b="1" i="0" u="none" strike="noStrike" cap="none">
                <a:solidFill>
                  <a:schemeClr val="dk1"/>
                </a:solidFill>
                <a:latin typeface="Varela Round"/>
                <a:ea typeface="Varela Round"/>
                <a:cs typeface="Varela Round"/>
                <a:sym typeface="Varela Round"/>
              </a:rPr>
              <a:t>Page 2 of 2</a:t>
            </a:r>
            <a:endParaRPr sz="15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highlight>
                <a:srgbClr val="38761D"/>
              </a:highlight>
              <a:latin typeface="Arial"/>
              <a:ea typeface="Arial"/>
              <a:cs typeface="Arial"/>
              <a:sym typeface="Arial"/>
            </a:endParaRPr>
          </a:p>
        </p:txBody>
      </p:sp>
      <p:graphicFrame>
        <p:nvGraphicFramePr>
          <p:cNvPr id="213" name="Google Shape;213;p13"/>
          <p:cNvGraphicFramePr/>
          <p:nvPr/>
        </p:nvGraphicFramePr>
        <p:xfrm>
          <a:off x="320633" y="1445401"/>
          <a:ext cx="3000000" cy="3000000"/>
        </p:xfrm>
        <a:graphic>
          <a:graphicData uri="http://schemas.openxmlformats.org/drawingml/2006/table">
            <a:tbl>
              <a:tblPr firstRow="1" bandRow="1">
                <a:noFill/>
                <a:tableStyleId>{7360FF91-D38F-4FF4-9D46-866A77B7FDF9}</a:tableStyleId>
              </a:tblPr>
              <a:tblGrid>
                <a:gridCol w="2446325">
                  <a:extLst>
                    <a:ext uri="{9D8B030D-6E8A-4147-A177-3AD203B41FA5}">
                      <a16:colId xmlns:a16="http://schemas.microsoft.com/office/drawing/2014/main" val="20000"/>
                    </a:ext>
                  </a:extLst>
                </a:gridCol>
                <a:gridCol w="2291950">
                  <a:extLst>
                    <a:ext uri="{9D8B030D-6E8A-4147-A177-3AD203B41FA5}">
                      <a16:colId xmlns:a16="http://schemas.microsoft.com/office/drawing/2014/main" val="20001"/>
                    </a:ext>
                  </a:extLst>
                </a:gridCol>
                <a:gridCol w="22563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1800"/>
                    </a:p>
                  </a:txBody>
                  <a:tcPr marL="91450" marR="91450" marT="45725" marB="45725">
                    <a:solidFill>
                      <a:srgbClr val="BFBFBF"/>
                    </a:solidFill>
                  </a:tcPr>
                </a:tc>
                <a:tc>
                  <a:txBody>
                    <a:bodyPr/>
                    <a:lstStyle/>
                    <a:p>
                      <a:pPr marL="0" marR="0" lvl="0" indent="0" algn="l" rtl="0">
                        <a:spcBef>
                          <a:spcPts val="0"/>
                        </a:spcBef>
                        <a:spcAft>
                          <a:spcPts val="0"/>
                        </a:spcAft>
                        <a:buNone/>
                      </a:pPr>
                      <a:r>
                        <a:rPr lang="en-GB" sz="1400" b="1"/>
                        <a:t>Essential</a:t>
                      </a:r>
                      <a:endParaRPr sz="1400" b="1"/>
                    </a:p>
                  </a:txBody>
                  <a:tcPr marL="91450" marR="91450" marT="45725" marB="45725">
                    <a:solidFill>
                      <a:srgbClr val="BFBFBF"/>
                    </a:solidFill>
                  </a:tcPr>
                </a:tc>
                <a:tc>
                  <a:txBody>
                    <a:bodyPr/>
                    <a:lstStyle/>
                    <a:p>
                      <a:pPr marL="0" marR="0" lvl="0" indent="0" algn="l" rtl="0">
                        <a:spcBef>
                          <a:spcPts val="0"/>
                        </a:spcBef>
                        <a:spcAft>
                          <a:spcPts val="0"/>
                        </a:spcAft>
                        <a:buNone/>
                      </a:pPr>
                      <a:r>
                        <a:rPr lang="en-GB" sz="1400" b="1"/>
                        <a:t>Desirable</a:t>
                      </a:r>
                      <a:endParaRPr sz="1400" b="1"/>
                    </a:p>
                  </a:txBody>
                  <a:tcPr marL="91450" marR="91450" marT="45725" marB="45725">
                    <a:solidFill>
                      <a:srgbClr val="BFBFBF"/>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chemeClr val="dk1"/>
                        </a:buClr>
                        <a:buSzPts val="1400"/>
                        <a:buFont typeface="Noto Sans Symbols"/>
                        <a:buNone/>
                      </a:pPr>
                      <a:r>
                        <a:rPr lang="en-GB" sz="1400" b="1">
                          <a:latin typeface="Arial"/>
                          <a:ea typeface="Arial"/>
                          <a:cs typeface="Arial"/>
                          <a:sym typeface="Arial"/>
                        </a:rPr>
                        <a:t>Personal Qualities</a:t>
                      </a:r>
                      <a:endParaRPr sz="1400" b="1">
                        <a:latin typeface="Arial"/>
                        <a:ea typeface="Arial"/>
                        <a:cs typeface="Arial"/>
                        <a:sym typeface="Arial"/>
                      </a:endParaRPr>
                    </a:p>
                  </a:txBody>
                  <a:tcPr marL="91450" marR="91450" marT="45725" marB="45725"/>
                </a:tc>
                <a:tc>
                  <a:txBody>
                    <a:bodyPr/>
                    <a:lstStyle/>
                    <a:p>
                      <a:pPr marL="342900" marR="0" lvl="0" indent="-342900" algn="just"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A caring ethos.</a:t>
                      </a:r>
                      <a:endParaRPr sz="12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A commitment to working cooperatively in a team situation.</a:t>
                      </a:r>
                      <a:endParaRPr sz="12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An enthusiastic, caring and flexible teacher.</a:t>
                      </a:r>
                      <a:endParaRPr sz="12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A commitment to quality learning.</a:t>
                      </a:r>
                      <a:endParaRPr sz="12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A commitment to the role of parents as co-educators.</a:t>
                      </a:r>
                      <a:endParaRPr sz="12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A creative thinker.</a:t>
                      </a:r>
                      <a:endParaRPr sz="12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Self-motivation and initiative.</a:t>
                      </a:r>
                      <a:endParaRPr sz="12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An ability to embrace change with enthusiasm and a positive outlook.</a:t>
                      </a:r>
                      <a:endParaRPr sz="12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A commitment to high standards</a:t>
                      </a:r>
                      <a:endParaRPr sz="12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To be able to accept and act on advice and support when necessary.</a:t>
                      </a:r>
                      <a:endParaRPr sz="12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Have an ability to work and plan with colleagues in a constructive manner.</a:t>
                      </a:r>
                      <a:endParaRPr sz="12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To be able to motivate children to achieve their best.</a:t>
                      </a:r>
                      <a:endParaRPr/>
                    </a:p>
                    <a:p>
                      <a:pPr marL="342900" marR="0" lvl="0" indent="-342900" algn="l" rtl="0">
                        <a:lnSpc>
                          <a:spcPct val="115000"/>
                        </a:lnSpc>
                        <a:spcBef>
                          <a:spcPts val="0"/>
                        </a:spcBef>
                        <a:spcAft>
                          <a:spcPts val="0"/>
                        </a:spcAft>
                        <a:buClr>
                          <a:schemeClr val="dk1"/>
                        </a:buClr>
                        <a:buSzPts val="1200"/>
                        <a:buFont typeface="Noto Sans Symbols"/>
                        <a:buNone/>
                      </a:pPr>
                      <a:endParaRPr sz="1200">
                        <a:latin typeface="Arial"/>
                        <a:ea typeface="Arial"/>
                        <a:cs typeface="Arial"/>
                        <a:sym typeface="Arial"/>
                      </a:endParaRPr>
                    </a:p>
                  </a:txBody>
                  <a:tcPr marL="68575" marR="68575" marT="0" marB="0"/>
                </a:tc>
                <a:tc>
                  <a:txBody>
                    <a:bodyPr/>
                    <a:lstStyle/>
                    <a:p>
                      <a:pPr marL="342900" marR="0" lvl="0" indent="-342900" algn="just"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A sense of humour.</a:t>
                      </a:r>
                      <a:endParaRPr sz="12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An ability to inspire and motivate children.</a:t>
                      </a:r>
                      <a:endParaRPr sz="12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To be able to lead a subject area effectively.</a:t>
                      </a:r>
                      <a:endParaRPr sz="12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To be able to think strategically.</a:t>
                      </a:r>
                      <a:endParaRPr sz="12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To contribute eagerly to all aspects of school life.</a:t>
                      </a:r>
                      <a:endParaRPr sz="1200">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400" b="1">
                          <a:latin typeface="Arial"/>
                          <a:ea typeface="Arial"/>
                          <a:cs typeface="Arial"/>
                          <a:sym typeface="Arial"/>
                        </a:rPr>
                        <a:t>Professional Development </a:t>
                      </a:r>
                      <a:endParaRPr sz="1400" b="1">
                        <a:latin typeface="Arial"/>
                        <a:ea typeface="Arial"/>
                        <a:cs typeface="Arial"/>
                        <a:sym typeface="Arial"/>
                      </a:endParaRPr>
                    </a:p>
                  </a:txBody>
                  <a:tcPr marL="91450" marR="91450" marT="45725" marB="45725"/>
                </a:tc>
                <a:tc>
                  <a:txBody>
                    <a:bodyPr/>
                    <a:lstStyle/>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A willingness to attend courses and training which further school development as well as personal goals.</a:t>
                      </a:r>
                      <a:endParaRPr sz="12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An ability to disseminate information to other staff and share expertise.</a:t>
                      </a:r>
                      <a:endParaRPr sz="1200">
                        <a:latin typeface="Arial"/>
                        <a:ea typeface="Arial"/>
                        <a:cs typeface="Arial"/>
                        <a:sym typeface="Arial"/>
                      </a:endParaRPr>
                    </a:p>
                  </a:txBody>
                  <a:tcPr marL="68575" marR="68575" marT="0" marB="0"/>
                </a:tc>
                <a:tc>
                  <a:txBody>
                    <a:bodyPr/>
                    <a:lstStyle/>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An understanding of current development in Primary education.</a:t>
                      </a:r>
                      <a:endParaRPr sz="12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200"/>
                        <a:buFont typeface="Noto Sans Symbols"/>
                        <a:buChar char="∙"/>
                      </a:pPr>
                      <a:r>
                        <a:rPr lang="en-GB" sz="1200">
                          <a:latin typeface="Arial"/>
                          <a:ea typeface="Arial"/>
                          <a:cs typeface="Arial"/>
                          <a:sym typeface="Arial"/>
                        </a:rPr>
                        <a:t>To have an up to date knowledge of national priorities to support school improvement planning.</a:t>
                      </a:r>
                      <a:endParaRPr sz="1200">
                        <a:latin typeface="Arial"/>
                        <a:ea typeface="Arial"/>
                        <a:cs typeface="Arial"/>
                        <a:sym typeface="Arial"/>
                      </a:endParaRPr>
                    </a:p>
                  </a:txBody>
                  <a:tcPr marL="68575" marR="68575"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4"/>
          <p:cNvSpPr txBox="1"/>
          <p:nvPr/>
        </p:nvSpPr>
        <p:spPr>
          <a:xfrm>
            <a:off x="249525" y="716507"/>
            <a:ext cx="4971900" cy="5448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Varela Round"/>
                <a:ea typeface="Varela Round"/>
                <a:cs typeface="Varela Round"/>
                <a:sym typeface="Varela Round"/>
              </a:rPr>
              <a:t>IMPORTANT DATES</a:t>
            </a:r>
            <a:endParaRPr sz="2400" b="1"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highlight>
                <a:srgbClr val="38761D"/>
              </a:highlight>
              <a:latin typeface="Arial"/>
              <a:ea typeface="Arial"/>
              <a:cs typeface="Arial"/>
              <a:sym typeface="Arial"/>
            </a:endParaRPr>
          </a:p>
        </p:txBody>
      </p:sp>
      <p:graphicFrame>
        <p:nvGraphicFramePr>
          <p:cNvPr id="219" name="Google Shape;219;p14"/>
          <p:cNvGraphicFramePr/>
          <p:nvPr/>
        </p:nvGraphicFramePr>
        <p:xfrm>
          <a:off x="249525" y="1904250"/>
          <a:ext cx="6986600" cy="6012647"/>
        </p:xfrm>
        <a:graphic>
          <a:graphicData uri="http://schemas.openxmlformats.org/drawingml/2006/table">
            <a:tbl>
              <a:tblPr>
                <a:noFill/>
                <a:tableStyleId>{46DAC5BC-C495-432A-BBE6-D75F235BA5C1}</a:tableStyleId>
              </a:tblPr>
              <a:tblGrid>
                <a:gridCol w="3148650">
                  <a:extLst>
                    <a:ext uri="{9D8B030D-6E8A-4147-A177-3AD203B41FA5}">
                      <a16:colId xmlns:a16="http://schemas.microsoft.com/office/drawing/2014/main" val="20000"/>
                    </a:ext>
                  </a:extLst>
                </a:gridCol>
                <a:gridCol w="3837950">
                  <a:extLst>
                    <a:ext uri="{9D8B030D-6E8A-4147-A177-3AD203B41FA5}">
                      <a16:colId xmlns:a16="http://schemas.microsoft.com/office/drawing/2014/main" val="20001"/>
                    </a:ext>
                  </a:extLst>
                </a:gridCol>
              </a:tblGrid>
              <a:tr h="472400">
                <a:tc>
                  <a:txBody>
                    <a:bodyPr/>
                    <a:lstStyle/>
                    <a:p>
                      <a:pPr marL="0" marR="0" lvl="0" indent="0" algn="l" rtl="0">
                        <a:spcBef>
                          <a:spcPts val="0"/>
                        </a:spcBef>
                        <a:spcAft>
                          <a:spcPts val="0"/>
                        </a:spcAft>
                        <a:buClr>
                          <a:schemeClr val="dk1"/>
                        </a:buClr>
                        <a:buSzPts val="1900"/>
                        <a:buFont typeface="Varela Round"/>
                        <a:buNone/>
                      </a:pPr>
                      <a:r>
                        <a:rPr lang="en-GB" sz="1900">
                          <a:latin typeface="Varela Round"/>
                          <a:ea typeface="Varela Round"/>
                          <a:cs typeface="Varela Round"/>
                          <a:sym typeface="Varela Round"/>
                        </a:rPr>
                        <a:t>Pay range</a:t>
                      </a: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Clr>
                          <a:schemeClr val="dk1"/>
                        </a:buClr>
                        <a:buSzPts val="1900"/>
                        <a:buFont typeface="Varela Round"/>
                        <a:buNone/>
                      </a:pPr>
                      <a:r>
                        <a:rPr lang="en-GB" sz="1900">
                          <a:latin typeface="Varela Round"/>
                          <a:ea typeface="Varela Round"/>
                          <a:cs typeface="Varela Round"/>
                          <a:sym typeface="Varela Round"/>
                        </a:rPr>
                        <a:t>MPS/UPS</a:t>
                      </a: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72400">
                <a:tc>
                  <a:txBody>
                    <a:bodyPr/>
                    <a:lstStyle/>
                    <a:p>
                      <a:pPr marL="0" marR="0" lvl="0" indent="0" algn="l" rtl="0">
                        <a:spcBef>
                          <a:spcPts val="0"/>
                        </a:spcBef>
                        <a:spcAft>
                          <a:spcPts val="0"/>
                        </a:spcAft>
                        <a:buClr>
                          <a:schemeClr val="dk1"/>
                        </a:buClr>
                        <a:buSzPts val="1900"/>
                        <a:buFont typeface="Varela Round"/>
                        <a:buNone/>
                      </a:pPr>
                      <a:r>
                        <a:rPr lang="en-GB" sz="1900">
                          <a:latin typeface="Varela Round"/>
                          <a:ea typeface="Varela Round"/>
                          <a:cs typeface="Varela Round"/>
                          <a:sym typeface="Varela Round"/>
                        </a:rPr>
                        <a:t>Leadership range</a:t>
                      </a: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Clr>
                          <a:schemeClr val="dk1"/>
                        </a:buClr>
                        <a:buSzPts val="1900"/>
                        <a:buFont typeface="Varela Round"/>
                        <a:buNone/>
                      </a:pPr>
                      <a:r>
                        <a:rPr lang="en-GB" sz="1900">
                          <a:latin typeface="Varela Round"/>
                          <a:ea typeface="Varela Round"/>
                          <a:cs typeface="Varela Round"/>
                          <a:sym typeface="Varela Round"/>
                        </a:rPr>
                        <a:t>N/A</a:t>
                      </a: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72400">
                <a:tc>
                  <a:txBody>
                    <a:bodyPr/>
                    <a:lstStyle/>
                    <a:p>
                      <a:pPr marL="0" marR="0" lvl="0" indent="0" algn="l" rtl="0">
                        <a:spcBef>
                          <a:spcPts val="0"/>
                        </a:spcBef>
                        <a:spcAft>
                          <a:spcPts val="0"/>
                        </a:spcAft>
                        <a:buClr>
                          <a:schemeClr val="dk1"/>
                        </a:buClr>
                        <a:buSzPts val="1900"/>
                        <a:buFont typeface="Varela Round"/>
                        <a:buNone/>
                      </a:pPr>
                      <a:r>
                        <a:rPr lang="en-GB" sz="1900">
                          <a:latin typeface="Varela Round"/>
                          <a:ea typeface="Varela Round"/>
                          <a:cs typeface="Varela Round"/>
                          <a:sym typeface="Varela Round"/>
                        </a:rPr>
                        <a:t>Start date</a:t>
                      </a: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Clr>
                          <a:schemeClr val="dk1"/>
                        </a:buClr>
                        <a:buSzPts val="1900"/>
                        <a:buFont typeface="Varela Round"/>
                        <a:buNone/>
                      </a:pPr>
                      <a:r>
                        <a:rPr lang="en-GB" sz="1900">
                          <a:latin typeface="Varela Round"/>
                          <a:ea typeface="Varela Round"/>
                          <a:cs typeface="Varela Round"/>
                          <a:sym typeface="Varela Round"/>
                        </a:rPr>
                        <a:t>1</a:t>
                      </a:r>
                      <a:r>
                        <a:rPr lang="en-GB" sz="1900" baseline="30000">
                          <a:latin typeface="Varela Round"/>
                          <a:ea typeface="Varela Round"/>
                          <a:cs typeface="Varela Round"/>
                          <a:sym typeface="Varela Round"/>
                        </a:rPr>
                        <a:t>st</a:t>
                      </a:r>
                      <a:r>
                        <a:rPr lang="en-GB" sz="1900">
                          <a:latin typeface="Varela Round"/>
                          <a:ea typeface="Varela Round"/>
                          <a:cs typeface="Varela Round"/>
                          <a:sym typeface="Varela Round"/>
                        </a:rPr>
                        <a:t> September 2021</a:t>
                      </a: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72400">
                <a:tc>
                  <a:txBody>
                    <a:bodyPr/>
                    <a:lstStyle/>
                    <a:p>
                      <a:pPr marL="0" marR="0" lvl="0" indent="0" algn="l" rtl="0">
                        <a:spcBef>
                          <a:spcPts val="0"/>
                        </a:spcBef>
                        <a:spcAft>
                          <a:spcPts val="0"/>
                        </a:spcAft>
                        <a:buClr>
                          <a:schemeClr val="dk1"/>
                        </a:buClr>
                        <a:buSzPts val="1900"/>
                        <a:buFont typeface="Varela Round"/>
                        <a:buNone/>
                      </a:pPr>
                      <a:r>
                        <a:rPr lang="en-GB" sz="1900">
                          <a:latin typeface="Varela Round"/>
                          <a:ea typeface="Varela Round"/>
                          <a:cs typeface="Varela Round"/>
                          <a:sym typeface="Varela Round"/>
                        </a:rPr>
                        <a:t>Closing date</a:t>
                      </a: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Clr>
                          <a:schemeClr val="dk1"/>
                        </a:buClr>
                        <a:buSzPts val="1900"/>
                        <a:buFont typeface="Varela Round"/>
                        <a:buNone/>
                      </a:pPr>
                      <a:r>
                        <a:rPr lang="en-GB" sz="1900">
                          <a:latin typeface="Varela Round"/>
                          <a:ea typeface="Varela Round"/>
                          <a:cs typeface="Varela Round"/>
                          <a:sym typeface="Varela Round"/>
                        </a:rPr>
                        <a:t>Monday 10th May 2021</a:t>
                      </a: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72400">
                <a:tc>
                  <a:txBody>
                    <a:bodyPr/>
                    <a:lstStyle/>
                    <a:p>
                      <a:pPr marL="0" marR="0" lvl="0" indent="0" algn="l" rtl="0">
                        <a:spcBef>
                          <a:spcPts val="0"/>
                        </a:spcBef>
                        <a:spcAft>
                          <a:spcPts val="0"/>
                        </a:spcAft>
                        <a:buClr>
                          <a:schemeClr val="dk1"/>
                        </a:buClr>
                        <a:buSzPts val="1900"/>
                        <a:buFont typeface="Varela Round"/>
                        <a:buNone/>
                      </a:pPr>
                      <a:r>
                        <a:rPr lang="en-GB" sz="1900">
                          <a:latin typeface="Varela Round"/>
                          <a:ea typeface="Varela Round"/>
                          <a:cs typeface="Varela Round"/>
                          <a:sym typeface="Varela Round"/>
                        </a:rPr>
                        <a:t>Shortlisting date</a:t>
                      </a: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Clr>
                          <a:schemeClr val="dk1"/>
                        </a:buClr>
                        <a:buSzPts val="1100"/>
                        <a:buFont typeface="Arial"/>
                        <a:buNone/>
                      </a:pPr>
                      <a:r>
                        <a:rPr lang="en-GB" sz="1900">
                          <a:latin typeface="Varela Round"/>
                          <a:ea typeface="Varela Round"/>
                          <a:cs typeface="Varela Round"/>
                          <a:sym typeface="Varela Round"/>
                        </a:rPr>
                        <a:t>Monday 10th May 2021</a:t>
                      </a: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72400">
                <a:tc>
                  <a:txBody>
                    <a:bodyPr/>
                    <a:lstStyle/>
                    <a:p>
                      <a:pPr marL="0" marR="0" lvl="0" indent="0" algn="l" rtl="0">
                        <a:spcBef>
                          <a:spcPts val="0"/>
                        </a:spcBef>
                        <a:spcAft>
                          <a:spcPts val="0"/>
                        </a:spcAft>
                        <a:buClr>
                          <a:schemeClr val="dk1"/>
                        </a:buClr>
                        <a:buSzPts val="1900"/>
                        <a:buFont typeface="Varela Round"/>
                        <a:buNone/>
                      </a:pPr>
                      <a:r>
                        <a:rPr lang="en-GB" sz="1900">
                          <a:latin typeface="Varela Round"/>
                          <a:ea typeface="Varela Round"/>
                          <a:cs typeface="Varela Round"/>
                          <a:sym typeface="Varela Round"/>
                        </a:rPr>
                        <a:t>Meet staff and governors</a:t>
                      </a: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Clr>
                          <a:schemeClr val="dk1"/>
                        </a:buClr>
                        <a:buSzPts val="1900"/>
                        <a:buFont typeface="Varela Round"/>
                        <a:buNone/>
                      </a:pPr>
                      <a:r>
                        <a:rPr lang="en-GB" sz="1900">
                          <a:latin typeface="Varela Round"/>
                          <a:ea typeface="Varela Round"/>
                          <a:cs typeface="Varela Round"/>
                          <a:sym typeface="Varela Round"/>
                        </a:rPr>
                        <a:t>N/A</a:t>
                      </a: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72400">
                <a:tc>
                  <a:txBody>
                    <a:bodyPr/>
                    <a:lstStyle/>
                    <a:p>
                      <a:pPr marL="0" marR="0" lvl="0" indent="0" algn="l" rtl="0">
                        <a:spcBef>
                          <a:spcPts val="0"/>
                        </a:spcBef>
                        <a:spcAft>
                          <a:spcPts val="0"/>
                        </a:spcAft>
                        <a:buClr>
                          <a:schemeClr val="dk1"/>
                        </a:buClr>
                        <a:buSzPts val="1900"/>
                        <a:buFont typeface="Varela Round"/>
                        <a:buNone/>
                      </a:pPr>
                      <a:r>
                        <a:rPr lang="en-GB" sz="1900">
                          <a:latin typeface="Varela Round"/>
                          <a:ea typeface="Varela Round"/>
                          <a:cs typeface="Varela Round"/>
                          <a:sym typeface="Varela Round"/>
                        </a:rPr>
                        <a:t>Interview dates</a:t>
                      </a: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Clr>
                          <a:schemeClr val="dk1"/>
                        </a:buClr>
                        <a:buSzPts val="1900"/>
                        <a:buFont typeface="Varela Round"/>
                        <a:buNone/>
                      </a:pPr>
                      <a:r>
                        <a:rPr lang="en-GB" sz="1900">
                          <a:latin typeface="Varela Round"/>
                          <a:ea typeface="Varela Round"/>
                          <a:cs typeface="Varela Round"/>
                          <a:sym typeface="Varela Round"/>
                        </a:rPr>
                        <a:t>Thursday 13th May 2021</a:t>
                      </a: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805400">
                <a:tc>
                  <a:txBody>
                    <a:bodyPr/>
                    <a:lstStyle/>
                    <a:p>
                      <a:pPr marL="0" marR="0" lvl="0" indent="0" algn="l" rtl="0">
                        <a:spcBef>
                          <a:spcPts val="0"/>
                        </a:spcBef>
                        <a:spcAft>
                          <a:spcPts val="0"/>
                        </a:spcAft>
                        <a:buClr>
                          <a:schemeClr val="dk1"/>
                        </a:buClr>
                        <a:buSzPts val="1900"/>
                        <a:buFont typeface="Varela Round"/>
                        <a:buNone/>
                      </a:pPr>
                      <a:r>
                        <a:rPr lang="en-GB" sz="1900">
                          <a:latin typeface="Varela Round"/>
                          <a:ea typeface="Varela Round"/>
                          <a:cs typeface="Varela Round"/>
                          <a:sym typeface="Varela Round"/>
                        </a:rPr>
                        <a:t>Visit the school</a:t>
                      </a: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C000"/>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GB" sz="1900">
                          <a:solidFill>
                            <a:schemeClr val="dk2"/>
                          </a:solidFill>
                          <a:latin typeface="Varela Round"/>
                          <a:ea typeface="Varela Round"/>
                          <a:cs typeface="Varela Round"/>
                          <a:sym typeface="Varela Round"/>
                        </a:rPr>
                        <a:t>Visits to the school can be arranged via the office manager. </a:t>
                      </a:r>
                      <a:endParaRPr sz="1900">
                        <a:solidFill>
                          <a:schemeClr val="dk2"/>
                        </a:solidFill>
                        <a:latin typeface="Varela Round"/>
                        <a:ea typeface="Varela Round"/>
                        <a:cs typeface="Varela Round"/>
                        <a:sym typeface="Varela Round"/>
                      </a:endParaRPr>
                    </a:p>
                    <a:p>
                      <a:pPr marL="0" marR="0" lvl="0" indent="0" algn="l" rtl="0">
                        <a:spcBef>
                          <a:spcPts val="0"/>
                        </a:spcBef>
                        <a:spcAft>
                          <a:spcPts val="0"/>
                        </a:spcAft>
                        <a:buClr>
                          <a:schemeClr val="dk1"/>
                        </a:buClr>
                        <a:buSzPts val="1900"/>
                        <a:buFont typeface="Constantia"/>
                        <a:buNone/>
                      </a:pP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472400">
                <a:tc>
                  <a:txBody>
                    <a:bodyPr/>
                    <a:lstStyle/>
                    <a:p>
                      <a:pPr marL="0" marR="0" lvl="0" indent="0" algn="l" rtl="0">
                        <a:spcBef>
                          <a:spcPts val="0"/>
                        </a:spcBef>
                        <a:spcAft>
                          <a:spcPts val="0"/>
                        </a:spcAft>
                        <a:buClr>
                          <a:schemeClr val="dk1"/>
                        </a:buClr>
                        <a:buSzPts val="1900"/>
                        <a:buFont typeface="Varela Round"/>
                        <a:buNone/>
                      </a:pPr>
                      <a:r>
                        <a:rPr lang="en-GB" sz="1900">
                          <a:latin typeface="Varela Round"/>
                          <a:ea typeface="Varela Round"/>
                          <a:cs typeface="Varela Round"/>
                          <a:sym typeface="Varela Round"/>
                        </a:rPr>
                        <a:t>Visit the school website</a:t>
                      </a: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Clr>
                          <a:schemeClr val="dk1"/>
                        </a:buClr>
                        <a:buSzPts val="1700"/>
                        <a:buFont typeface="Varela Round"/>
                        <a:buNone/>
                      </a:pPr>
                      <a:r>
                        <a:rPr lang="en-GB" sz="1700">
                          <a:latin typeface="Varela Round"/>
                          <a:ea typeface="Varela Round"/>
                          <a:cs typeface="Varela Round"/>
                          <a:sym typeface="Varela Round"/>
                        </a:rPr>
                        <a:t>www.thegodolphin-jun.academy</a:t>
                      </a:r>
                      <a:endParaRPr sz="17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761975">
                <a:tc>
                  <a:txBody>
                    <a:bodyPr/>
                    <a:lstStyle/>
                    <a:p>
                      <a:pPr marL="0" marR="0" lvl="0" indent="0" algn="l" rtl="0">
                        <a:spcBef>
                          <a:spcPts val="0"/>
                        </a:spcBef>
                        <a:spcAft>
                          <a:spcPts val="0"/>
                        </a:spcAft>
                        <a:buClr>
                          <a:schemeClr val="dk1"/>
                        </a:buClr>
                        <a:buSzPts val="1900"/>
                        <a:buFont typeface="Varela Round"/>
                        <a:buNone/>
                      </a:pPr>
                      <a:r>
                        <a:rPr lang="en-GB" sz="1900">
                          <a:latin typeface="Varela Round"/>
                          <a:ea typeface="Varela Round"/>
                          <a:cs typeface="Varela Round"/>
                          <a:sym typeface="Varela Round"/>
                        </a:rPr>
                        <a:t>Visit the Park Federation website</a:t>
                      </a:r>
                      <a:endParaRPr sz="1900">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Clr>
                          <a:schemeClr val="dk1"/>
                        </a:buClr>
                        <a:buSzPts val="1900"/>
                        <a:buFont typeface="Varela Round"/>
                        <a:buNone/>
                      </a:pPr>
                      <a:r>
                        <a:rPr lang="en-GB" sz="1900" u="sng">
                          <a:solidFill>
                            <a:schemeClr val="dk1"/>
                          </a:solidFill>
                          <a:latin typeface="Varela Round"/>
                          <a:ea typeface="Varela Round"/>
                          <a:cs typeface="Varela Round"/>
                          <a:sym typeface="Varela Round"/>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www.theparkfederation.co.uk</a:t>
                      </a:r>
                      <a:endParaRPr sz="1900">
                        <a:solidFill>
                          <a:schemeClr val="dk1"/>
                        </a:solidFill>
                        <a:latin typeface="Varela Round"/>
                        <a:ea typeface="Varela Round"/>
                        <a:cs typeface="Varela Round"/>
                        <a:sym typeface="Varela Round"/>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p:nvPr/>
        </p:nvSpPr>
        <p:spPr>
          <a:xfrm>
            <a:off x="249525" y="180462"/>
            <a:ext cx="4971900" cy="5259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Varela Round"/>
                <a:ea typeface="Varela Round"/>
                <a:cs typeface="Varela Round"/>
                <a:sym typeface="Varela Round"/>
              </a:rPr>
              <a:t>  WELCOME TO</a:t>
            </a:r>
            <a:endParaRPr sz="2400" b="0"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highlight>
                <a:srgbClr val="38761D"/>
              </a:highlight>
              <a:latin typeface="Arial"/>
              <a:ea typeface="Arial"/>
              <a:cs typeface="Arial"/>
              <a:sym typeface="Arial"/>
            </a:endParaRPr>
          </a:p>
        </p:txBody>
      </p:sp>
      <p:sp>
        <p:nvSpPr>
          <p:cNvPr id="108" name="Google Shape;108;p2"/>
          <p:cNvSpPr txBox="1"/>
          <p:nvPr/>
        </p:nvSpPr>
        <p:spPr>
          <a:xfrm>
            <a:off x="180546" y="654999"/>
            <a:ext cx="4391449" cy="592777"/>
          </a:xfrm>
          <a:prstGeom prst="rect">
            <a:avLst/>
          </a:prstGeom>
          <a:solidFill>
            <a:srgbClr val="FFC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Varela Round"/>
                <a:ea typeface="Varela Round"/>
                <a:cs typeface="Varela Round"/>
                <a:sym typeface="Varela Round"/>
              </a:rPr>
              <a:t>GODOLPHIN JUNIOR ACADEMY</a:t>
            </a:r>
            <a:endParaRPr sz="1800" b="0" i="0" u="none" strike="noStrike" cap="none">
              <a:solidFill>
                <a:schemeClr val="dk1"/>
              </a:solidFill>
              <a:latin typeface="Varela Round"/>
              <a:ea typeface="Varela Round"/>
              <a:cs typeface="Varela Round"/>
              <a:sym typeface="Varela Round"/>
            </a:endParaRPr>
          </a:p>
        </p:txBody>
      </p:sp>
      <p:sp>
        <p:nvSpPr>
          <p:cNvPr id="109" name="Google Shape;109;p2"/>
          <p:cNvSpPr/>
          <p:nvPr/>
        </p:nvSpPr>
        <p:spPr>
          <a:xfrm>
            <a:off x="343828" y="1382486"/>
            <a:ext cx="6884286" cy="900092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1400" b="0" i="0" u="none" strike="noStrike" cap="none" dirty="0">
                <a:solidFill>
                  <a:schemeClr val="dk2"/>
                </a:solidFill>
                <a:latin typeface="Varela Round"/>
                <a:ea typeface="Varela Round"/>
                <a:cs typeface="Varela Round"/>
                <a:sym typeface="Varela Round"/>
              </a:rPr>
              <a:t>Dear Applicant, </a:t>
            </a:r>
            <a:endParaRPr dirty="0"/>
          </a:p>
          <a:p>
            <a:pPr marL="0" marR="0" lvl="0" indent="0" algn="l" rtl="0">
              <a:lnSpc>
                <a:spcPct val="115000"/>
              </a:lnSpc>
              <a:spcBef>
                <a:spcPts val="0"/>
              </a:spcBef>
              <a:spcAft>
                <a:spcPts val="0"/>
              </a:spcAft>
              <a:buNone/>
            </a:pPr>
            <a:endParaRPr sz="1400" b="0" i="0" u="none" strike="noStrike" cap="none" dirty="0">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r>
              <a:rPr lang="en-GB" sz="1400" b="0" i="0" u="none" strike="noStrike" cap="none" dirty="0">
                <a:solidFill>
                  <a:schemeClr val="dk2"/>
                </a:solidFill>
                <a:latin typeface="Varela Round"/>
                <a:ea typeface="Varela Round"/>
                <a:cs typeface="Varela Round"/>
                <a:sym typeface="Varela Round"/>
              </a:rPr>
              <a:t>Thank you for your interest in a role at  Godolphin Junior Academy. I hope you find this information pack a useful introduction to our school. </a:t>
            </a:r>
            <a:endParaRPr sz="1400" b="0" i="0" u="none" strike="noStrike" cap="none" dirty="0">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endParaRPr sz="1400" b="0" i="0" u="none" strike="noStrike" cap="none" dirty="0">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r>
              <a:rPr lang="en-GB" sz="1400" b="0" i="0" u="none" strike="noStrike" cap="none" dirty="0">
                <a:solidFill>
                  <a:schemeClr val="dk2"/>
                </a:solidFill>
                <a:latin typeface="Varela Round"/>
                <a:ea typeface="Varela Round"/>
                <a:cs typeface="Varela Round"/>
                <a:sym typeface="Varela Round"/>
              </a:rPr>
              <a:t>Godolphin Junior Academy is a large, four-four entry junior school in Slough. Slough can be easily reached from the M40, M4and M25 and is only a twenty minute train journey from London Paddington. </a:t>
            </a:r>
            <a:endParaRPr sz="1400" b="0" i="0" u="none" strike="noStrike" cap="none" dirty="0">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endParaRPr sz="1400" b="0" i="0" u="none" strike="noStrike" cap="none" dirty="0">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r>
              <a:rPr lang="en-GB" sz="1400" b="0" i="0" u="none" strike="noStrike" cap="none" dirty="0">
                <a:solidFill>
                  <a:schemeClr val="dk2"/>
                </a:solidFill>
                <a:latin typeface="Varela Round"/>
                <a:ea typeface="Varela Round"/>
                <a:cs typeface="Varela Round"/>
                <a:sym typeface="Varela Round"/>
              </a:rPr>
              <a:t>Our aim is for all pupils to be successful. We believe in every child and we make sure that our ambitious curriculum is tailored so that every child can achieve their very best. We share the belief that our young people are capable of amazing things. </a:t>
            </a:r>
            <a:endParaRPr dirty="0"/>
          </a:p>
          <a:p>
            <a:pPr marL="0" marR="0" lvl="0" indent="0" algn="l" rtl="0">
              <a:lnSpc>
                <a:spcPct val="115000"/>
              </a:lnSpc>
              <a:spcBef>
                <a:spcPts val="0"/>
              </a:spcBef>
              <a:spcAft>
                <a:spcPts val="0"/>
              </a:spcAft>
              <a:buNone/>
            </a:pPr>
            <a:endParaRPr sz="1400" b="0" i="0" u="none" strike="noStrike" cap="none" dirty="0">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r>
              <a:rPr lang="en-GB" sz="1400" b="0" i="0" u="none" strike="noStrike" cap="none" dirty="0">
                <a:solidFill>
                  <a:schemeClr val="dk2"/>
                </a:solidFill>
                <a:latin typeface="Varela Round"/>
                <a:ea typeface="Varela Round"/>
                <a:cs typeface="Varela Round"/>
                <a:sym typeface="Varela Round"/>
              </a:rPr>
              <a:t>As a teacher in our school you will be valued, developed in your role and encouraged to be creative and imaginative. Pupils at Godolphin behave exceptionally well and have impeccable manners because they are taught well and relationships are strong. Our parents are incredibly supportive and they recognise that we are a team around their child. </a:t>
            </a:r>
            <a:endParaRPr dirty="0"/>
          </a:p>
          <a:p>
            <a:pPr marL="0" marR="0" lvl="0" indent="0" algn="l" rtl="0">
              <a:lnSpc>
                <a:spcPct val="115000"/>
              </a:lnSpc>
              <a:spcBef>
                <a:spcPts val="0"/>
              </a:spcBef>
              <a:spcAft>
                <a:spcPts val="0"/>
              </a:spcAft>
              <a:buNone/>
            </a:pPr>
            <a:endParaRPr sz="1400" b="0" i="0" u="none" strike="noStrike" cap="none" dirty="0">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r>
              <a:rPr lang="en-GB" sz="1400" b="0" i="0" u="none" strike="noStrike" cap="none" dirty="0">
                <a:solidFill>
                  <a:schemeClr val="dk2"/>
                </a:solidFill>
                <a:latin typeface="Varela Round"/>
                <a:ea typeface="Varela Round"/>
                <a:cs typeface="Varela Round"/>
                <a:sym typeface="Varela Round"/>
              </a:rPr>
              <a:t>The successful candidate will have drive and enthusiasm and will be committed to  securing the highest academic standards for our pupils. They will be professional and will have excellent interpersonal skills.  Outstanding teaching and learning is at the heart of our school development. </a:t>
            </a:r>
            <a:endParaRPr dirty="0"/>
          </a:p>
          <a:p>
            <a:pPr marL="0" marR="0" lvl="0" indent="0" algn="l" rtl="0">
              <a:lnSpc>
                <a:spcPct val="115000"/>
              </a:lnSpc>
              <a:spcBef>
                <a:spcPts val="0"/>
              </a:spcBef>
              <a:spcAft>
                <a:spcPts val="0"/>
              </a:spcAft>
              <a:buNone/>
            </a:pPr>
            <a:endParaRPr sz="1400" b="0" i="0" u="none" strike="noStrike" cap="none" dirty="0">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r>
              <a:rPr lang="en-GB" sz="1400" b="0" i="0" u="none" strike="noStrike" cap="none" dirty="0">
                <a:solidFill>
                  <a:schemeClr val="dk2"/>
                </a:solidFill>
                <a:latin typeface="Varela Round"/>
                <a:ea typeface="Varela Round"/>
                <a:cs typeface="Varela Round"/>
                <a:sym typeface="Varela Round"/>
              </a:rPr>
              <a:t>The deadline for applications is 12pm on Monday </a:t>
            </a:r>
            <a:r>
              <a:rPr lang="en-GB" dirty="0" smtClean="0">
                <a:solidFill>
                  <a:schemeClr val="dk2"/>
                </a:solidFill>
                <a:latin typeface="Varela Round"/>
                <a:ea typeface="Varela Round"/>
                <a:cs typeface="Varela Round"/>
                <a:sym typeface="Varela Round"/>
              </a:rPr>
              <a:t>10</a:t>
            </a:r>
            <a:r>
              <a:rPr lang="en-GB" baseline="30000" dirty="0" smtClean="0">
                <a:solidFill>
                  <a:schemeClr val="dk2"/>
                </a:solidFill>
                <a:latin typeface="Varela Round"/>
                <a:ea typeface="Varela Round"/>
                <a:cs typeface="Varela Round"/>
                <a:sym typeface="Varela Round"/>
              </a:rPr>
              <a:t>th</a:t>
            </a:r>
            <a:r>
              <a:rPr lang="en-GB" dirty="0" smtClean="0">
                <a:solidFill>
                  <a:schemeClr val="dk2"/>
                </a:solidFill>
                <a:latin typeface="Varela Round"/>
                <a:ea typeface="Varela Round"/>
                <a:cs typeface="Varela Round"/>
                <a:sym typeface="Varela Round"/>
              </a:rPr>
              <a:t> May</a:t>
            </a:r>
            <a:r>
              <a:rPr lang="en-GB" sz="1400" b="0" i="0" u="none" strike="noStrike" cap="none" dirty="0" smtClean="0">
                <a:solidFill>
                  <a:schemeClr val="dk2"/>
                </a:solidFill>
                <a:latin typeface="Varela Round"/>
                <a:ea typeface="Varela Round"/>
                <a:cs typeface="Varela Round"/>
                <a:sym typeface="Varela Round"/>
              </a:rPr>
              <a:t> </a:t>
            </a:r>
            <a:r>
              <a:rPr lang="en-GB" sz="1400" b="0" i="0" u="none" strike="noStrike" cap="none" dirty="0">
                <a:solidFill>
                  <a:schemeClr val="dk2"/>
                </a:solidFill>
                <a:latin typeface="Varela Round"/>
                <a:ea typeface="Varela Round"/>
                <a:cs typeface="Varela Round"/>
                <a:sym typeface="Varela Round"/>
              </a:rPr>
              <a:t>2021. Shortlisting will be the same day. For more information about the Academy, please visit our website. If you have any questions or wish to discuss the role, please contact Office Manager Claudia </a:t>
            </a:r>
            <a:r>
              <a:rPr lang="en-GB" sz="1400" b="0" i="0" u="none" strike="noStrike" cap="none" dirty="0" err="1">
                <a:solidFill>
                  <a:schemeClr val="dk2"/>
                </a:solidFill>
                <a:latin typeface="Varela Round"/>
                <a:ea typeface="Varela Round"/>
                <a:cs typeface="Varela Round"/>
                <a:sym typeface="Varela Round"/>
              </a:rPr>
              <a:t>Balague</a:t>
            </a:r>
            <a:r>
              <a:rPr lang="en-GB" sz="1400" b="0" i="0" u="none" strike="noStrike" cap="none" dirty="0">
                <a:solidFill>
                  <a:schemeClr val="dk2"/>
                </a:solidFill>
                <a:latin typeface="Varela Round"/>
                <a:ea typeface="Varela Round"/>
                <a:cs typeface="Varela Round"/>
                <a:sym typeface="Varela Round"/>
              </a:rPr>
              <a:t> on 01753 521 481 or email </a:t>
            </a:r>
            <a:r>
              <a:rPr lang="en-GB" sz="1400" b="0" i="0" u="sng" strike="noStrike" cap="none" dirty="0">
                <a:solidFill>
                  <a:schemeClr val="dk2"/>
                </a:solidFill>
                <a:latin typeface="Varela Round"/>
                <a:ea typeface="Varela Round"/>
                <a:cs typeface="Varela Round"/>
                <a:sym typeface="Varela Round"/>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gjaoffice@theparkfederation.org</a:t>
            </a:r>
            <a:endParaRPr sz="1400" b="0" i="0" u="none" strike="noStrike" cap="none" dirty="0">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endParaRPr sz="1400" b="0" i="0" u="none" strike="noStrike" cap="none" dirty="0">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r>
              <a:rPr lang="en-GB" sz="1400" b="0" i="0" u="none" strike="noStrike" cap="none" dirty="0">
                <a:solidFill>
                  <a:schemeClr val="dk2"/>
                </a:solidFill>
                <a:latin typeface="Varela Round"/>
                <a:ea typeface="Varela Round"/>
                <a:cs typeface="Varela Round"/>
                <a:sym typeface="Varela Round"/>
              </a:rPr>
              <a:t>We wish you the best of luck with your application and look forward to meeting you. </a:t>
            </a:r>
            <a:endParaRPr dirty="0"/>
          </a:p>
          <a:p>
            <a:pPr marL="0" marR="0" lvl="0" indent="0" algn="l" rtl="0">
              <a:lnSpc>
                <a:spcPct val="115000"/>
              </a:lnSpc>
              <a:spcBef>
                <a:spcPts val="0"/>
              </a:spcBef>
              <a:spcAft>
                <a:spcPts val="0"/>
              </a:spcAft>
              <a:buNone/>
            </a:pPr>
            <a:endParaRPr sz="1400" b="0" i="0" u="none" strike="noStrike" cap="none" dirty="0">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r>
              <a:rPr lang="en-GB" sz="1400" b="0" i="0" u="none" strike="noStrike" cap="none" dirty="0">
                <a:solidFill>
                  <a:schemeClr val="dk2"/>
                </a:solidFill>
                <a:latin typeface="Varela Round"/>
                <a:ea typeface="Varela Round"/>
                <a:cs typeface="Varela Round"/>
                <a:sym typeface="Varela Round"/>
              </a:rPr>
              <a:t>Yours faithfully, </a:t>
            </a:r>
            <a:endParaRPr dirty="0"/>
          </a:p>
          <a:p>
            <a:pPr marL="0" marR="0" lvl="0" indent="0" algn="l" rtl="0">
              <a:lnSpc>
                <a:spcPct val="115000"/>
              </a:lnSpc>
              <a:spcBef>
                <a:spcPts val="0"/>
              </a:spcBef>
              <a:spcAft>
                <a:spcPts val="0"/>
              </a:spcAft>
              <a:buNone/>
            </a:pPr>
            <a:r>
              <a:rPr lang="en-GB" sz="1400" b="0" i="0" u="none" strike="noStrike" cap="none" dirty="0">
                <a:solidFill>
                  <a:schemeClr val="dk2"/>
                </a:solidFill>
                <a:latin typeface="Varela Round"/>
                <a:ea typeface="Varela Round"/>
                <a:cs typeface="Varela Round"/>
                <a:sym typeface="Varela Round"/>
              </a:rPr>
              <a:t>Helen </a:t>
            </a:r>
            <a:r>
              <a:rPr lang="en-GB" sz="1400" b="0" i="0" u="none" strike="noStrike" cap="none" dirty="0" err="1">
                <a:solidFill>
                  <a:schemeClr val="dk2"/>
                </a:solidFill>
                <a:latin typeface="Varela Round"/>
                <a:ea typeface="Varela Round"/>
                <a:cs typeface="Varela Round"/>
                <a:sym typeface="Varela Round"/>
              </a:rPr>
              <a:t>Abell</a:t>
            </a:r>
            <a:r>
              <a:rPr lang="en-GB" sz="1400" b="0" i="0" u="none" strike="noStrike" cap="none" dirty="0">
                <a:solidFill>
                  <a:schemeClr val="dk2"/>
                </a:solidFill>
                <a:latin typeface="Varela Round"/>
                <a:ea typeface="Varela Round"/>
                <a:cs typeface="Varela Round"/>
                <a:sym typeface="Varela Round"/>
              </a:rPr>
              <a:t>, Principal, Godolphin Junior Academy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p:nvPr/>
        </p:nvSpPr>
        <p:spPr>
          <a:xfrm>
            <a:off x="0" y="7502700"/>
            <a:ext cx="7560000" cy="31893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Varela Round"/>
              <a:ea typeface="Varela Round"/>
              <a:cs typeface="Varela Round"/>
              <a:sym typeface="Varela Round"/>
            </a:endParaRPr>
          </a:p>
          <a:p>
            <a:pPr marL="0" marR="0" lvl="0" indent="0" algn="l" rtl="0">
              <a:lnSpc>
                <a:spcPct val="115000"/>
              </a:lnSpc>
              <a:spcBef>
                <a:spcPts val="14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115" name="Google Shape;115;p3"/>
          <p:cNvSpPr txBox="1"/>
          <p:nvPr/>
        </p:nvSpPr>
        <p:spPr>
          <a:xfrm>
            <a:off x="309412" y="629885"/>
            <a:ext cx="4399748" cy="516575"/>
          </a:xfrm>
          <a:prstGeom prst="rect">
            <a:avLst/>
          </a:pr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Varela Round"/>
                <a:ea typeface="Varela Round"/>
                <a:cs typeface="Varela Round"/>
                <a:sym typeface="Varela Round"/>
              </a:rPr>
              <a:t>BEHAVIOUR AND ATTITUDES </a:t>
            </a:r>
            <a:endParaRPr sz="1800" b="0" i="0" u="none" strike="noStrike" cap="none">
              <a:solidFill>
                <a:schemeClr val="dk1"/>
              </a:solidFill>
              <a:latin typeface="Varela Round"/>
              <a:ea typeface="Varela Round"/>
              <a:cs typeface="Varela Round"/>
              <a:sym typeface="Varela Round"/>
            </a:endParaRPr>
          </a:p>
        </p:txBody>
      </p:sp>
      <p:pic>
        <p:nvPicPr>
          <p:cNvPr id="116" name="Google Shape;116;p3"/>
          <p:cNvPicPr preferRelativeResize="0"/>
          <p:nvPr/>
        </p:nvPicPr>
        <p:blipFill rotWithShape="1">
          <a:blip r:embed="rId3">
            <a:alphaModFix/>
          </a:blip>
          <a:srcRect/>
          <a:stretch/>
        </p:blipFill>
        <p:spPr>
          <a:xfrm>
            <a:off x="309412" y="1217451"/>
            <a:ext cx="6348611" cy="1135240"/>
          </a:xfrm>
          <a:prstGeom prst="roundRect">
            <a:avLst>
              <a:gd name="adj" fmla="val 8594"/>
            </a:avLst>
          </a:prstGeom>
          <a:solidFill>
            <a:srgbClr val="ECECEC"/>
          </a:solidFill>
          <a:ln>
            <a:noFill/>
          </a:ln>
          <a:effectLst>
            <a:reflection stA="38000" endPos="28000" dist="5000" dir="5400000" sy="-100000" algn="bl" rotWithShape="0"/>
          </a:effectLst>
        </p:spPr>
      </p:pic>
      <p:sp>
        <p:nvSpPr>
          <p:cNvPr id="117" name="Google Shape;117;p3"/>
          <p:cNvSpPr/>
          <p:nvPr/>
        </p:nvSpPr>
        <p:spPr>
          <a:xfrm>
            <a:off x="0" y="2927695"/>
            <a:ext cx="7359650" cy="28623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At Godolphin Junior Academy we believe that children should be taught how to socially interact, how to use manners and how to make the right choices by explicitly teaching these skills. We do this through an approach called R Time. </a:t>
            </a:r>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R Time is an exciting, dynamic, fun-filled Personal and Social Education Programme. The emphasis is upon creating effective, respectful relationships by way of random pair work. R time has been shown to improve behaviour, reduce bullying, raise self-esteem and accelerate learning.</a:t>
            </a:r>
            <a:endParaRPr/>
          </a:p>
        </p:txBody>
      </p:sp>
      <p:sp>
        <p:nvSpPr>
          <p:cNvPr id="118" name="Google Shape;118;p3"/>
          <p:cNvSpPr txBox="1"/>
          <p:nvPr/>
        </p:nvSpPr>
        <p:spPr>
          <a:xfrm>
            <a:off x="309412" y="6018485"/>
            <a:ext cx="6731000" cy="529951"/>
          </a:xfrm>
          <a:prstGeom prst="rect">
            <a:avLst/>
          </a:prstGeom>
          <a:noFill/>
          <a:ln>
            <a:noFill/>
          </a:ln>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alibri"/>
                <a:ea typeface="Calibri"/>
                <a:cs typeface="Calibri"/>
                <a:sym typeface="Calibri"/>
              </a:rPr>
              <a:t>THE GODOLPHIN JUNIOR ACADEMY SCHOOL RULES</a:t>
            </a:r>
            <a:br>
              <a:rPr lang="en-GB" sz="2000" b="1" i="0" u="sng" strike="noStrike" cap="none">
                <a:solidFill>
                  <a:srgbClr val="000000"/>
                </a:solidFill>
                <a:latin typeface="Calibri"/>
                <a:ea typeface="Calibri"/>
                <a:cs typeface="Calibri"/>
                <a:sym typeface="Calibri"/>
              </a:rPr>
            </a:br>
            <a:endParaRPr sz="2000" b="0" i="0" u="none" strike="noStrike" cap="none">
              <a:solidFill>
                <a:schemeClr val="dk1"/>
              </a:solidFill>
              <a:latin typeface="Arial"/>
              <a:ea typeface="Arial"/>
              <a:cs typeface="Arial"/>
              <a:sym typeface="Arial"/>
            </a:endParaRPr>
          </a:p>
        </p:txBody>
      </p:sp>
      <p:sp>
        <p:nvSpPr>
          <p:cNvPr id="119" name="Google Shape;119;p3"/>
          <p:cNvSpPr txBox="1"/>
          <p:nvPr/>
        </p:nvSpPr>
        <p:spPr>
          <a:xfrm>
            <a:off x="655487" y="6627349"/>
            <a:ext cx="6384925" cy="1469368"/>
          </a:xfrm>
          <a:prstGeom prst="rect">
            <a:avLst/>
          </a:prstGeom>
          <a:noFill/>
          <a:ln>
            <a:noFill/>
          </a:ln>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WE SHOW RESPECT AND GOOD MANNERS AT ALL TIMES</a:t>
            </a:r>
            <a:br>
              <a:rPr lang="en-GB" sz="1800" b="1" i="0" u="none" strike="noStrike" cap="none">
                <a:solidFill>
                  <a:srgbClr val="000000"/>
                </a:solidFill>
                <a:latin typeface="Calibri"/>
                <a:ea typeface="Calibri"/>
                <a:cs typeface="Calibri"/>
                <a:sym typeface="Calibri"/>
              </a:rPr>
            </a:br>
            <a:r>
              <a:rPr lang="en-GB" sz="1800" b="1" i="0" u="none" strike="noStrike" cap="none">
                <a:solidFill>
                  <a:srgbClr val="000000"/>
                </a:solidFill>
                <a:latin typeface="Calibri"/>
                <a:ea typeface="Calibri"/>
                <a:cs typeface="Calibri"/>
                <a:sym typeface="Calibri"/>
              </a:rPr>
              <a:t/>
            </a:r>
            <a:br>
              <a:rPr lang="en-GB" sz="1800" b="1" i="0" u="none" strike="noStrike" cap="none">
                <a:solidFill>
                  <a:srgbClr val="000000"/>
                </a:solidFill>
                <a:latin typeface="Calibri"/>
                <a:ea typeface="Calibri"/>
                <a:cs typeface="Calibri"/>
                <a:sym typeface="Calibri"/>
              </a:rPr>
            </a:br>
            <a:r>
              <a:rPr lang="en-GB" sz="1800" b="1" i="0" u="none" strike="noStrike" cap="none">
                <a:solidFill>
                  <a:srgbClr val="000000"/>
                </a:solidFill>
                <a:latin typeface="Calibri"/>
                <a:ea typeface="Calibri"/>
                <a:cs typeface="Calibri"/>
                <a:sym typeface="Calibri"/>
              </a:rPr>
              <a:t>WE CARE FOR EVERYONE AND EVERYTHING</a:t>
            </a:r>
            <a:br>
              <a:rPr lang="en-GB" sz="1800" b="1" i="0" u="none" strike="noStrike" cap="none">
                <a:solidFill>
                  <a:srgbClr val="000000"/>
                </a:solidFill>
                <a:latin typeface="Calibri"/>
                <a:ea typeface="Calibri"/>
                <a:cs typeface="Calibri"/>
                <a:sym typeface="Calibri"/>
              </a:rPr>
            </a:b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WE FOLLOW INSTUCTIONS WITH THOUGHT AND CARE</a:t>
            </a:r>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3"/>
          <p:cNvSpPr txBox="1"/>
          <p:nvPr/>
        </p:nvSpPr>
        <p:spPr>
          <a:xfrm>
            <a:off x="248524" y="8358686"/>
            <a:ext cx="7062951"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These are three diamond rules at our school which we believe everybody, including staff, parents and visitors, should abide by.  These rules are used more as values and life skills which we teach our pupils and embed throughout the curriculum.  These values are key to making our school the caring and welcoming school that it is.  </a:t>
            </a:r>
            <a:endParaRPr sz="1800" b="0" i="0" u="none" strike="noStrike" cap="none">
              <a:solidFill>
                <a:srgbClr val="000000"/>
              </a:solidFill>
              <a:latin typeface="Arial"/>
              <a:ea typeface="Arial"/>
              <a:cs typeface="Arial"/>
              <a:sym typeface="Arial"/>
            </a:endParaRPr>
          </a:p>
        </p:txBody>
      </p:sp>
      <p:sp>
        <p:nvSpPr>
          <p:cNvPr id="121" name="Google Shape;121;p3"/>
          <p:cNvSpPr txBox="1"/>
          <p:nvPr/>
        </p:nvSpPr>
        <p:spPr>
          <a:xfrm>
            <a:off x="236483" y="95094"/>
            <a:ext cx="4971900" cy="5259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Varela Round"/>
                <a:ea typeface="Varela Round"/>
                <a:cs typeface="Varela Round"/>
                <a:sym typeface="Varela Round"/>
              </a:rPr>
              <a:t>  EXPECTATIONS AT GJA</a:t>
            </a:r>
            <a:endParaRPr sz="2400" b="0"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highlight>
                <a:srgbClr val="38761D"/>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p:nvPr/>
        </p:nvSpPr>
        <p:spPr>
          <a:xfrm>
            <a:off x="0" y="7502700"/>
            <a:ext cx="7560000" cy="31893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Varela Round"/>
              <a:ea typeface="Varela Round"/>
              <a:cs typeface="Varela Round"/>
              <a:sym typeface="Varela Round"/>
            </a:endParaRPr>
          </a:p>
          <a:p>
            <a:pPr marL="0" marR="0" lvl="0" indent="0" algn="l" rtl="0">
              <a:lnSpc>
                <a:spcPct val="115000"/>
              </a:lnSpc>
              <a:spcBef>
                <a:spcPts val="14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127" name="Google Shape;127;p4"/>
          <p:cNvSpPr txBox="1"/>
          <p:nvPr/>
        </p:nvSpPr>
        <p:spPr>
          <a:xfrm>
            <a:off x="309412" y="629885"/>
            <a:ext cx="4399748" cy="516575"/>
          </a:xfrm>
          <a:prstGeom prst="rect">
            <a:avLst/>
          </a:pr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Varela Round"/>
                <a:ea typeface="Varela Round"/>
                <a:cs typeface="Varela Round"/>
                <a:sym typeface="Varela Round"/>
              </a:rPr>
              <a:t>A TEXT-BASED CURRICULUM </a:t>
            </a:r>
            <a:endParaRPr sz="1800" b="0" i="0" u="none" strike="noStrike" cap="none">
              <a:solidFill>
                <a:schemeClr val="dk1"/>
              </a:solidFill>
              <a:latin typeface="Varela Round"/>
              <a:ea typeface="Varela Round"/>
              <a:cs typeface="Varela Round"/>
              <a:sym typeface="Varela Round"/>
            </a:endParaRPr>
          </a:p>
        </p:txBody>
      </p:sp>
      <p:sp>
        <p:nvSpPr>
          <p:cNvPr id="128" name="Google Shape;128;p4"/>
          <p:cNvSpPr/>
          <p:nvPr/>
        </p:nvSpPr>
        <p:spPr>
          <a:xfrm>
            <a:off x="100175" y="4963543"/>
            <a:ext cx="7359650" cy="50783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At Godolphin Junior Academy, we enable each and every child to explore, understand and appreciate the world around them by engaging them in high-quality literature from different times and places. </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Reading is at the very heart of our curriculum and our carefully selected class texts open the opportunities for children to travel the world, delve into historical past times, recognise the brilliance of scientists and explorers and analyse, question and compare political viewpoints. </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Through literature, we open our children’s mind’s eye so that they can almost live the experiences that they read about. Our wider curriculum is carefully linked to each class text and interweaves themes, concepts and topics within subjects and across year groups. Through these carefully-planned connections our pupils are able to acquire key knowledge to learn, make progress and lead as fully rounded, confident citizens.</a:t>
            </a:r>
            <a:endParaRPr sz="2400" b="0" i="0" u="none" strike="noStrike" cap="none">
              <a:solidFill>
                <a:srgbClr val="000000"/>
              </a:solidFill>
              <a:latin typeface="Arial"/>
              <a:ea typeface="Arial"/>
              <a:cs typeface="Arial"/>
              <a:sym typeface="Arial"/>
            </a:endParaRPr>
          </a:p>
        </p:txBody>
      </p:sp>
      <p:sp>
        <p:nvSpPr>
          <p:cNvPr id="129" name="Google Shape;129;p4"/>
          <p:cNvSpPr txBox="1"/>
          <p:nvPr/>
        </p:nvSpPr>
        <p:spPr>
          <a:xfrm>
            <a:off x="236483" y="95094"/>
            <a:ext cx="4971900" cy="5259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Varela Round"/>
                <a:ea typeface="Varela Round"/>
                <a:cs typeface="Varela Round"/>
                <a:sym typeface="Varela Round"/>
              </a:rPr>
              <a:t>  THE GJA CURRICULUM </a:t>
            </a:r>
            <a:endParaRPr sz="2400" b="0" i="0" u="none" strike="noStrike" cap="none">
              <a:solidFill>
                <a:schemeClr val="dk1"/>
              </a:solidFill>
              <a:latin typeface="Varela Round"/>
              <a:ea typeface="Varela Round"/>
              <a:cs typeface="Varela Round"/>
              <a:sym typeface="Varela Round"/>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highlight>
                <a:srgbClr val="38761D"/>
              </a:highlight>
              <a:latin typeface="Arial"/>
              <a:ea typeface="Arial"/>
              <a:cs typeface="Arial"/>
              <a:sym typeface="Arial"/>
            </a:endParaRPr>
          </a:p>
        </p:txBody>
      </p:sp>
      <p:pic>
        <p:nvPicPr>
          <p:cNvPr id="130" name="Google Shape;130;p4"/>
          <p:cNvPicPr preferRelativeResize="0"/>
          <p:nvPr/>
        </p:nvPicPr>
        <p:blipFill rotWithShape="1">
          <a:blip r:embed="rId3">
            <a:alphaModFix/>
          </a:blip>
          <a:srcRect/>
          <a:stretch/>
        </p:blipFill>
        <p:spPr>
          <a:xfrm>
            <a:off x="1286614" y="1292684"/>
            <a:ext cx="4555301" cy="3416476"/>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5"/>
          <p:cNvPicPr preferRelativeResize="0"/>
          <p:nvPr/>
        </p:nvPicPr>
        <p:blipFill rotWithShape="1">
          <a:blip r:embed="rId3">
            <a:alphaModFix/>
          </a:blip>
          <a:srcRect/>
          <a:stretch/>
        </p:blipFill>
        <p:spPr>
          <a:xfrm>
            <a:off x="0" y="1443790"/>
            <a:ext cx="7559675" cy="9248024"/>
          </a:xfrm>
          <a:prstGeom prst="rect">
            <a:avLst/>
          </a:prstGeom>
          <a:noFill/>
          <a:ln>
            <a:noFill/>
          </a:ln>
        </p:spPr>
      </p:pic>
      <p:sp>
        <p:nvSpPr>
          <p:cNvPr id="136" name="Google Shape;136;p5"/>
          <p:cNvSpPr txBox="1"/>
          <p:nvPr/>
        </p:nvSpPr>
        <p:spPr>
          <a:xfrm>
            <a:off x="144378" y="213663"/>
            <a:ext cx="4971900" cy="79698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Varela Round"/>
                <a:ea typeface="Varela Round"/>
                <a:cs typeface="Varela Round"/>
                <a:sym typeface="Varela Round"/>
              </a:rPr>
              <a:t>SCHOOL INFORMATION</a:t>
            </a:r>
            <a:endParaRPr sz="1800" b="1" i="0" u="none" strike="noStrike" cap="none">
              <a:solidFill>
                <a:srgbClr val="FFFFFF"/>
              </a:solidFill>
              <a:latin typeface="Varela Round"/>
              <a:ea typeface="Varela Round"/>
              <a:cs typeface="Varela Round"/>
              <a:sym typeface="Varela Round"/>
            </a:endParaRPr>
          </a:p>
          <a:p>
            <a:pPr marL="0" marR="0" lvl="0" indent="0" algn="ctr" rtl="0">
              <a:lnSpc>
                <a:spcPct val="100000"/>
              </a:lnSpc>
              <a:spcBef>
                <a:spcPts val="0"/>
              </a:spcBef>
              <a:spcAft>
                <a:spcPts val="0"/>
              </a:spcAft>
              <a:buClr>
                <a:schemeClr val="dk1"/>
              </a:buClr>
              <a:buSzPts val="1100"/>
              <a:buFont typeface="Arial"/>
              <a:buNone/>
            </a:pPr>
            <a:endParaRPr sz="1800" b="1" i="0" u="none" strike="noStrike" cap="none">
              <a:solidFill>
                <a:srgbClr val="FFFFFF"/>
              </a:solidFill>
              <a:highlight>
                <a:srgbClr val="38761D"/>
              </a:highlight>
              <a:latin typeface="Arial"/>
              <a:ea typeface="Arial"/>
              <a:cs typeface="Arial"/>
              <a:sym typeface="Arial"/>
            </a:endParaRPr>
          </a:p>
        </p:txBody>
      </p:sp>
      <p:sp>
        <p:nvSpPr>
          <p:cNvPr id="137" name="Google Shape;137;p5"/>
          <p:cNvSpPr txBox="1"/>
          <p:nvPr/>
        </p:nvSpPr>
        <p:spPr>
          <a:xfrm>
            <a:off x="578889" y="837126"/>
            <a:ext cx="3608100" cy="342900"/>
          </a:xfrm>
          <a:prstGeom prst="rect">
            <a:avLst/>
          </a:pr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Varela Round"/>
                <a:ea typeface="Varela Round"/>
                <a:cs typeface="Varela Round"/>
                <a:sym typeface="Varela Round"/>
              </a:rPr>
              <a:t>FACTS AND FIGURES</a:t>
            </a:r>
            <a:endParaRPr sz="1800" b="0" i="0" u="none" strike="noStrike" cap="none">
              <a:solidFill>
                <a:schemeClr val="dk1"/>
              </a:solidFill>
              <a:latin typeface="Varela Round"/>
              <a:ea typeface="Varela Round"/>
              <a:cs typeface="Varela Round"/>
              <a:sym typeface="Varela Round"/>
            </a:endParaRPr>
          </a:p>
        </p:txBody>
      </p:sp>
      <p:sp>
        <p:nvSpPr>
          <p:cNvPr id="138" name="Google Shape;138;p5"/>
          <p:cNvSpPr txBox="1"/>
          <p:nvPr/>
        </p:nvSpPr>
        <p:spPr>
          <a:xfrm>
            <a:off x="312821" y="1636296"/>
            <a:ext cx="4403558"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600" b="0" i="0" u="none" strike="noStrike" cap="none">
                <a:solidFill>
                  <a:schemeClr val="dk1"/>
                </a:solidFill>
                <a:latin typeface="Arial"/>
                <a:ea typeface="Arial"/>
                <a:cs typeface="Arial"/>
                <a:sym typeface="Arial"/>
              </a:rPr>
              <a:t>TYPE OF SCHOOL: Junior</a:t>
            </a:r>
            <a:endParaRPr/>
          </a:p>
          <a:p>
            <a:pPr marL="0" marR="0" lvl="0" indent="0" algn="l" rtl="0">
              <a:lnSpc>
                <a:spcPct val="100000"/>
              </a:lnSpc>
              <a:spcBef>
                <a:spcPts val="0"/>
              </a:spcBef>
              <a:spcAft>
                <a:spcPts val="0"/>
              </a:spcAft>
              <a:buNone/>
            </a:pPr>
            <a:r>
              <a:rPr lang="en-GB" sz="2600" b="0" i="0" u="none" strike="noStrike" cap="none">
                <a:solidFill>
                  <a:schemeClr val="dk1"/>
                </a:solidFill>
                <a:latin typeface="Arial"/>
                <a:ea typeface="Arial"/>
                <a:cs typeface="Arial"/>
                <a:sym typeface="Arial"/>
              </a:rPr>
              <a:t>AGE RANGE: 7 - 11</a:t>
            </a:r>
            <a:endParaRPr/>
          </a:p>
          <a:p>
            <a:pPr marL="0" marR="0" lvl="0" indent="0" algn="l" rtl="0">
              <a:lnSpc>
                <a:spcPct val="100000"/>
              </a:lnSpc>
              <a:spcBef>
                <a:spcPts val="0"/>
              </a:spcBef>
              <a:spcAft>
                <a:spcPts val="0"/>
              </a:spcAft>
              <a:buNone/>
            </a:pPr>
            <a:r>
              <a:rPr lang="en-GB" sz="2600" b="0" i="0" u="none" strike="noStrike" cap="none">
                <a:solidFill>
                  <a:schemeClr val="dk1"/>
                </a:solidFill>
                <a:latin typeface="Arial"/>
                <a:ea typeface="Arial"/>
                <a:cs typeface="Arial"/>
                <a:sym typeface="Arial"/>
              </a:rPr>
              <a:t>DENOMINATION: None</a:t>
            </a:r>
            <a:endParaRPr/>
          </a:p>
          <a:p>
            <a:pPr marL="0" marR="0" lvl="0" indent="0" algn="l" rtl="0">
              <a:lnSpc>
                <a:spcPct val="100000"/>
              </a:lnSpc>
              <a:spcBef>
                <a:spcPts val="0"/>
              </a:spcBef>
              <a:spcAft>
                <a:spcPts val="0"/>
              </a:spcAft>
              <a:buNone/>
            </a:pPr>
            <a:r>
              <a:rPr lang="en-GB" sz="2600" b="0" i="0" u="none" strike="noStrike" cap="none">
                <a:solidFill>
                  <a:schemeClr val="dk1"/>
                </a:solidFill>
                <a:latin typeface="Arial"/>
                <a:ea typeface="Arial"/>
                <a:cs typeface="Arial"/>
                <a:sym typeface="Arial"/>
              </a:rPr>
              <a:t>AVERAGE CLASS SIZE: 30</a:t>
            </a:r>
            <a:endParaRPr/>
          </a:p>
          <a:p>
            <a:pPr marL="0" marR="0" lvl="0" indent="0" algn="l" rtl="0">
              <a:lnSpc>
                <a:spcPct val="100000"/>
              </a:lnSpc>
              <a:spcBef>
                <a:spcPts val="0"/>
              </a:spcBef>
              <a:spcAft>
                <a:spcPts val="0"/>
              </a:spcAft>
              <a:buNone/>
            </a:pPr>
            <a:r>
              <a:rPr lang="en-GB" sz="2600" b="0" i="0" u="none" strike="noStrike" cap="none">
                <a:solidFill>
                  <a:schemeClr val="dk1"/>
                </a:solidFill>
                <a:latin typeface="Arial"/>
                <a:ea typeface="Arial"/>
                <a:cs typeface="Arial"/>
                <a:sym typeface="Arial"/>
              </a:rPr>
              <a:t>NURSERY: No</a:t>
            </a:r>
            <a:endParaRPr/>
          </a:p>
          <a:p>
            <a:pPr marL="0" marR="0" lvl="0" indent="0" algn="l" rtl="0">
              <a:lnSpc>
                <a:spcPct val="100000"/>
              </a:lnSpc>
              <a:spcBef>
                <a:spcPts val="0"/>
              </a:spcBef>
              <a:spcAft>
                <a:spcPts val="0"/>
              </a:spcAft>
              <a:buNone/>
            </a:pPr>
            <a:r>
              <a:rPr lang="en-GB" sz="2600" b="0" i="0" u="none" strike="noStrike" cap="none">
                <a:solidFill>
                  <a:schemeClr val="dk1"/>
                </a:solidFill>
                <a:latin typeface="Arial"/>
                <a:ea typeface="Arial"/>
                <a:cs typeface="Arial"/>
                <a:sym typeface="Arial"/>
              </a:rPr>
              <a:t>LOCATION: Slough</a:t>
            </a:r>
            <a:endParaRPr sz="2600" b="0" i="0" u="none" strike="noStrike" cap="none">
              <a:solidFill>
                <a:schemeClr val="dk1"/>
              </a:solidFill>
              <a:latin typeface="Arial"/>
              <a:ea typeface="Arial"/>
              <a:cs typeface="Arial"/>
              <a:sym typeface="Arial"/>
            </a:endParaRPr>
          </a:p>
        </p:txBody>
      </p:sp>
      <p:sp>
        <p:nvSpPr>
          <p:cNvPr id="139" name="Google Shape;139;p5"/>
          <p:cNvSpPr/>
          <p:nvPr/>
        </p:nvSpPr>
        <p:spPr>
          <a:xfrm>
            <a:off x="5111075" y="1636295"/>
            <a:ext cx="1915500" cy="1889101"/>
          </a:xfrm>
          <a:prstGeom prst="ellipse">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
          <p:cNvSpPr txBox="1"/>
          <p:nvPr/>
        </p:nvSpPr>
        <p:spPr>
          <a:xfrm>
            <a:off x="5129296" y="1564106"/>
            <a:ext cx="1984800" cy="188910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GB" sz="6000" b="1" i="0" u="none" strike="noStrike" cap="none">
                <a:solidFill>
                  <a:schemeClr val="dk1"/>
                </a:solidFill>
                <a:latin typeface="Bree Serif"/>
                <a:ea typeface="Bree Serif"/>
                <a:cs typeface="Bree Serif"/>
                <a:sym typeface="Bree Serif"/>
              </a:rPr>
              <a:t>45</a:t>
            </a:r>
            <a:r>
              <a:rPr lang="en-GB" sz="6000" b="1">
                <a:solidFill>
                  <a:schemeClr val="dk1"/>
                </a:solidFill>
                <a:latin typeface="Bree Serif"/>
                <a:ea typeface="Bree Serif"/>
                <a:cs typeface="Bree Serif"/>
                <a:sym typeface="Bree Serif"/>
              </a:rPr>
              <a:t>5</a:t>
            </a:r>
            <a:endParaRPr sz="6000" b="1" i="0" u="none" strike="noStrike" cap="none">
              <a:solidFill>
                <a:schemeClr val="dk1"/>
              </a:solidFill>
              <a:latin typeface="Bree Serif"/>
              <a:ea typeface="Bree Serif"/>
              <a:cs typeface="Bree Serif"/>
              <a:sym typeface="Bree Serif"/>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Bree Serif"/>
                <a:ea typeface="Bree Serif"/>
                <a:cs typeface="Bree Serif"/>
                <a:sym typeface="Bree Serif"/>
              </a:rPr>
              <a:t>PUPILS ON ROLL</a:t>
            </a:r>
            <a:endParaRPr sz="1400" b="0" i="0" u="none" strike="noStrike" cap="none">
              <a:solidFill>
                <a:schemeClr val="dk1"/>
              </a:solidFill>
              <a:latin typeface="Bree Serif"/>
              <a:ea typeface="Bree Serif"/>
              <a:cs typeface="Bree Serif"/>
              <a:sym typeface="Bree Serif"/>
            </a:endParaRPr>
          </a:p>
        </p:txBody>
      </p:sp>
      <p:pic>
        <p:nvPicPr>
          <p:cNvPr id="141" name="Google Shape;141;p5"/>
          <p:cNvPicPr preferRelativeResize="0"/>
          <p:nvPr/>
        </p:nvPicPr>
        <p:blipFill rotWithShape="1">
          <a:blip r:embed="rId4">
            <a:alphaModFix/>
          </a:blip>
          <a:srcRect/>
          <a:stretch/>
        </p:blipFill>
        <p:spPr>
          <a:xfrm>
            <a:off x="726803" y="4614982"/>
            <a:ext cx="1330000" cy="1111500"/>
          </a:xfrm>
          <a:prstGeom prst="rect">
            <a:avLst/>
          </a:prstGeom>
          <a:noFill/>
          <a:ln>
            <a:noFill/>
          </a:ln>
        </p:spPr>
      </p:pic>
      <p:sp>
        <p:nvSpPr>
          <p:cNvPr id="142" name="Google Shape;142;p5"/>
          <p:cNvSpPr/>
          <p:nvPr/>
        </p:nvSpPr>
        <p:spPr>
          <a:xfrm>
            <a:off x="233208" y="5851843"/>
            <a:ext cx="254428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i="0" u="none" strike="noStrike" cap="none">
                <a:solidFill>
                  <a:schemeClr val="dk1"/>
                </a:solidFill>
                <a:latin typeface="Varela Round"/>
                <a:ea typeface="Varela Round"/>
                <a:cs typeface="Varela Round"/>
                <a:sym typeface="Varela Round"/>
              </a:rPr>
              <a:t>22 FTE teaching staff</a:t>
            </a:r>
            <a:endParaRPr sz="1800" b="1" i="0" u="none" strike="noStrike" cap="none">
              <a:solidFill>
                <a:schemeClr val="dk1"/>
              </a:solidFill>
              <a:latin typeface="Varela Round"/>
              <a:ea typeface="Varela Round"/>
              <a:cs typeface="Varela Round"/>
              <a:sym typeface="Varela Round"/>
            </a:endParaRPr>
          </a:p>
        </p:txBody>
      </p:sp>
      <p:sp>
        <p:nvSpPr>
          <p:cNvPr id="143" name="Google Shape;143;p5"/>
          <p:cNvSpPr/>
          <p:nvPr/>
        </p:nvSpPr>
        <p:spPr>
          <a:xfrm>
            <a:off x="4711533" y="5364865"/>
            <a:ext cx="2014941"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4400" b="1" i="0" u="none" strike="noStrike" cap="none">
                <a:solidFill>
                  <a:schemeClr val="dk1"/>
                </a:solidFill>
                <a:latin typeface="Varela Round"/>
                <a:ea typeface="Varela Round"/>
                <a:cs typeface="Varela Round"/>
                <a:sym typeface="Varela Round"/>
              </a:rPr>
              <a:t>NQT</a:t>
            </a:r>
            <a:endParaRPr sz="4400" b="0" i="0" u="none" strike="noStrike" cap="none">
              <a:solidFill>
                <a:schemeClr val="dk1"/>
              </a:solidFill>
              <a:latin typeface="Varela Round"/>
              <a:ea typeface="Varela Round"/>
              <a:cs typeface="Varela Round"/>
              <a:sym typeface="Varela Round"/>
            </a:endParaRPr>
          </a:p>
        </p:txBody>
      </p:sp>
      <p:sp>
        <p:nvSpPr>
          <p:cNvPr id="144" name="Google Shape;144;p5"/>
          <p:cNvSpPr/>
          <p:nvPr/>
        </p:nvSpPr>
        <p:spPr>
          <a:xfrm>
            <a:off x="4160988" y="6134306"/>
            <a:ext cx="33986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000" b="1" i="0" u="none" strike="noStrike" cap="none">
                <a:solidFill>
                  <a:schemeClr val="dk1"/>
                </a:solidFill>
                <a:latin typeface="Varela Round"/>
                <a:ea typeface="Varela Round"/>
                <a:cs typeface="Varela Round"/>
                <a:sym typeface="Varela Round"/>
              </a:rPr>
              <a:t>1 Newly Qualified Teacher</a:t>
            </a:r>
            <a:endParaRPr sz="2000" b="1" i="0" u="none" strike="noStrike" cap="none">
              <a:solidFill>
                <a:schemeClr val="dk1"/>
              </a:solidFill>
              <a:latin typeface="Varela Round"/>
              <a:ea typeface="Varela Round"/>
              <a:cs typeface="Varela Round"/>
              <a:sym typeface="Varela Round"/>
            </a:endParaRPr>
          </a:p>
        </p:txBody>
      </p:sp>
      <p:sp>
        <p:nvSpPr>
          <p:cNvPr id="145" name="Google Shape;145;p5"/>
          <p:cNvSpPr/>
          <p:nvPr/>
        </p:nvSpPr>
        <p:spPr>
          <a:xfrm>
            <a:off x="320240" y="8290000"/>
            <a:ext cx="2370222" cy="2194691"/>
          </a:xfrm>
          <a:prstGeom prst="ellipse">
            <a:avLst/>
          </a:prstGeom>
          <a:solidFill>
            <a:srgbClr val="D29F0F"/>
          </a:solidFill>
          <a:ln w="25400" cap="flat" cmpd="sng">
            <a:solidFill>
              <a:srgbClr val="2A1F0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4000" b="0" i="0" u="none" strike="noStrike" cap="none">
                <a:solidFill>
                  <a:schemeClr val="dk1"/>
                </a:solidFill>
                <a:latin typeface="Varela Round"/>
                <a:ea typeface="Varela Round"/>
                <a:cs typeface="Varela Round"/>
                <a:sym typeface="Varela Round"/>
              </a:rPr>
              <a:t>SEN</a:t>
            </a:r>
            <a:endParaRPr/>
          </a:p>
          <a:p>
            <a:pPr marL="0" marR="0" lvl="0" indent="0" algn="ctr" rtl="0">
              <a:lnSpc>
                <a:spcPct val="100000"/>
              </a:lnSpc>
              <a:spcBef>
                <a:spcPts val="0"/>
              </a:spcBef>
              <a:spcAft>
                <a:spcPts val="0"/>
              </a:spcAft>
              <a:buNone/>
            </a:pPr>
            <a:r>
              <a:rPr lang="en-GB" sz="4000">
                <a:solidFill>
                  <a:schemeClr val="dk1"/>
                </a:solidFill>
                <a:latin typeface="Varela Round"/>
                <a:ea typeface="Varela Round"/>
                <a:cs typeface="Varela Round"/>
                <a:sym typeface="Varela Round"/>
              </a:rPr>
              <a:t>7</a:t>
            </a:r>
            <a:r>
              <a:rPr lang="en-GB" sz="4000" b="0" i="0" u="none" strike="noStrike" cap="none">
                <a:solidFill>
                  <a:schemeClr val="dk1"/>
                </a:solidFill>
                <a:latin typeface="Varela Round"/>
                <a:ea typeface="Varela Round"/>
                <a:cs typeface="Varela Round"/>
                <a:sym typeface="Varela Round"/>
              </a:rPr>
              <a:t>%</a:t>
            </a:r>
            <a:endParaRPr sz="4000" b="0" i="0" u="none" strike="noStrike" cap="none">
              <a:solidFill>
                <a:schemeClr val="dk1"/>
              </a:solidFill>
              <a:latin typeface="Varela Round"/>
              <a:ea typeface="Varela Round"/>
              <a:cs typeface="Varela Round"/>
              <a:sym typeface="Varela Round"/>
            </a:endParaRPr>
          </a:p>
        </p:txBody>
      </p:sp>
      <p:sp>
        <p:nvSpPr>
          <p:cNvPr id="146" name="Google Shape;146;p5"/>
          <p:cNvSpPr/>
          <p:nvPr/>
        </p:nvSpPr>
        <p:spPr>
          <a:xfrm>
            <a:off x="2630328" y="6759517"/>
            <a:ext cx="2370222" cy="2194691"/>
          </a:xfrm>
          <a:prstGeom prst="ellipse">
            <a:avLst/>
          </a:prstGeom>
          <a:solidFill>
            <a:srgbClr val="D29F0F"/>
          </a:solidFill>
          <a:ln w="25400" cap="flat" cmpd="sng">
            <a:solidFill>
              <a:srgbClr val="2A1F0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4000" b="0" i="0" u="none" strike="noStrike" cap="none">
                <a:solidFill>
                  <a:schemeClr val="dk1"/>
                </a:solidFill>
                <a:latin typeface="Varela Round"/>
                <a:ea typeface="Varela Round"/>
                <a:cs typeface="Varela Round"/>
                <a:sym typeface="Varela Round"/>
              </a:rPr>
              <a:t>EAL</a:t>
            </a:r>
            <a:endParaRPr/>
          </a:p>
          <a:p>
            <a:pPr marL="0" marR="0" lvl="0" indent="0" algn="ctr" rtl="0">
              <a:lnSpc>
                <a:spcPct val="100000"/>
              </a:lnSpc>
              <a:spcBef>
                <a:spcPts val="0"/>
              </a:spcBef>
              <a:spcAft>
                <a:spcPts val="0"/>
              </a:spcAft>
              <a:buNone/>
            </a:pPr>
            <a:r>
              <a:rPr lang="en-GB" sz="4000">
                <a:solidFill>
                  <a:schemeClr val="dk1"/>
                </a:solidFill>
                <a:latin typeface="Varela Round"/>
                <a:ea typeface="Varela Round"/>
                <a:cs typeface="Varela Round"/>
                <a:sym typeface="Varela Round"/>
              </a:rPr>
              <a:t>81</a:t>
            </a:r>
            <a:r>
              <a:rPr lang="en-GB" sz="4000" b="0" i="0" u="none" strike="noStrike" cap="none">
                <a:solidFill>
                  <a:schemeClr val="dk1"/>
                </a:solidFill>
                <a:latin typeface="Varela Round"/>
                <a:ea typeface="Varela Round"/>
                <a:cs typeface="Varela Round"/>
                <a:sym typeface="Varela Round"/>
              </a:rPr>
              <a:t>%</a:t>
            </a:r>
            <a:endParaRPr sz="4000" b="0" i="0" u="none" strike="noStrike" cap="none">
              <a:solidFill>
                <a:schemeClr val="dk1"/>
              </a:solidFill>
              <a:latin typeface="Varela Round"/>
              <a:ea typeface="Varela Round"/>
              <a:cs typeface="Varela Round"/>
              <a:sym typeface="Varela Round"/>
            </a:endParaRPr>
          </a:p>
        </p:txBody>
      </p:sp>
      <p:sp>
        <p:nvSpPr>
          <p:cNvPr id="147" name="Google Shape;147;p5"/>
          <p:cNvSpPr/>
          <p:nvPr/>
        </p:nvSpPr>
        <p:spPr>
          <a:xfrm>
            <a:off x="5000550" y="8344326"/>
            <a:ext cx="2370222" cy="2194691"/>
          </a:xfrm>
          <a:prstGeom prst="ellipse">
            <a:avLst/>
          </a:prstGeom>
          <a:solidFill>
            <a:srgbClr val="D29F0F"/>
          </a:solidFill>
          <a:ln w="25400" cap="flat" cmpd="sng">
            <a:solidFill>
              <a:srgbClr val="2A1F0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4000" b="0" i="0" u="none" strike="noStrike" cap="none">
                <a:solidFill>
                  <a:schemeClr val="dk1"/>
                </a:solidFill>
                <a:latin typeface="Varela Round"/>
                <a:ea typeface="Varela Round"/>
                <a:cs typeface="Varela Round"/>
                <a:sym typeface="Varela Round"/>
              </a:rPr>
              <a:t>PP</a:t>
            </a:r>
            <a:endParaRPr/>
          </a:p>
          <a:p>
            <a:pPr marL="0" marR="0" lvl="0" indent="0" algn="ctr" rtl="0">
              <a:lnSpc>
                <a:spcPct val="100000"/>
              </a:lnSpc>
              <a:spcBef>
                <a:spcPts val="0"/>
              </a:spcBef>
              <a:spcAft>
                <a:spcPts val="0"/>
              </a:spcAft>
              <a:buNone/>
            </a:pPr>
            <a:r>
              <a:rPr lang="en-GB" sz="4000">
                <a:solidFill>
                  <a:schemeClr val="dk1"/>
                </a:solidFill>
                <a:latin typeface="Varela Round"/>
                <a:ea typeface="Varela Round"/>
                <a:cs typeface="Varela Round"/>
                <a:sym typeface="Varela Round"/>
              </a:rPr>
              <a:t>32</a:t>
            </a:r>
            <a:r>
              <a:rPr lang="en-GB" sz="4000" b="0" i="0" u="none" strike="noStrike" cap="none">
                <a:solidFill>
                  <a:schemeClr val="dk1"/>
                </a:solidFill>
                <a:latin typeface="Varela Round"/>
                <a:ea typeface="Varela Round"/>
                <a:cs typeface="Varela Round"/>
                <a:sym typeface="Varela Round"/>
              </a:rPr>
              <a:t>%</a:t>
            </a:r>
            <a:endParaRPr sz="4000" b="0" i="0" u="none" strike="noStrike" cap="none">
              <a:solidFill>
                <a:schemeClr val="dk1"/>
              </a:solidFill>
              <a:latin typeface="Varela Round"/>
              <a:ea typeface="Varela Round"/>
              <a:cs typeface="Varela Round"/>
              <a:sym typeface="Varela Rou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6"/>
          <p:cNvPicPr preferRelativeResize="0"/>
          <p:nvPr/>
        </p:nvPicPr>
        <p:blipFill rotWithShape="1">
          <a:blip r:embed="rId3">
            <a:alphaModFix/>
          </a:blip>
          <a:srcRect/>
          <a:stretch/>
        </p:blipFill>
        <p:spPr>
          <a:xfrm>
            <a:off x="-2121390" y="-2069600"/>
            <a:ext cx="11430001" cy="6752389"/>
          </a:xfrm>
          <a:prstGeom prst="rect">
            <a:avLst/>
          </a:prstGeom>
          <a:noFill/>
          <a:ln w="38100" cap="sq" cmpd="sng">
            <a:solidFill>
              <a:srgbClr val="FFC000"/>
            </a:solidFill>
            <a:prstDash val="solid"/>
            <a:miter lim="800000"/>
            <a:headEnd type="none" w="sm" len="sm"/>
            <a:tailEnd type="none" w="sm" len="sm"/>
          </a:ln>
          <a:effectLst>
            <a:outerShdw blurRad="254000" algn="bl" rotWithShape="0">
              <a:srgbClr val="000000">
                <a:alpha val="42745"/>
              </a:srgbClr>
            </a:outerShdw>
          </a:effectLst>
        </p:spPr>
      </p:pic>
      <p:pic>
        <p:nvPicPr>
          <p:cNvPr id="153" name="Google Shape;153;p6"/>
          <p:cNvPicPr preferRelativeResize="0"/>
          <p:nvPr/>
        </p:nvPicPr>
        <p:blipFill rotWithShape="1">
          <a:blip r:embed="rId4">
            <a:alphaModFix/>
          </a:blip>
          <a:srcRect/>
          <a:stretch/>
        </p:blipFill>
        <p:spPr>
          <a:xfrm>
            <a:off x="-2121390" y="4647281"/>
            <a:ext cx="11409769" cy="6833935"/>
          </a:xfrm>
          <a:prstGeom prst="rect">
            <a:avLst/>
          </a:prstGeom>
          <a:noFill/>
          <a:ln w="28575" cap="sq" cmpd="sng">
            <a:solidFill>
              <a:srgbClr val="FFC000"/>
            </a:solidFill>
            <a:prstDash val="solid"/>
            <a:miter lim="800000"/>
            <a:headEnd type="none" w="sm" len="sm"/>
            <a:tailEnd type="none" w="sm" len="sm"/>
          </a:ln>
          <a:effectLst>
            <a:outerShdw blurRad="254000" algn="bl" rotWithShape="0">
              <a:srgbClr val="000000">
                <a:alpha val="42745"/>
              </a:srgbClr>
            </a:outerShdw>
          </a:effectLst>
        </p:spPr>
      </p:pic>
      <p:sp>
        <p:nvSpPr>
          <p:cNvPr id="154" name="Google Shape;154;p6"/>
          <p:cNvSpPr/>
          <p:nvPr/>
        </p:nvSpPr>
        <p:spPr>
          <a:xfrm>
            <a:off x="-1834384" y="-970288"/>
            <a:ext cx="6787384" cy="50167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1" u="none" strike="noStrike" cap="none">
                <a:solidFill>
                  <a:srgbClr val="222222"/>
                </a:solidFill>
                <a:latin typeface="Arial"/>
                <a:ea typeface="Arial"/>
                <a:cs typeface="Arial"/>
                <a:sym typeface="Arial"/>
              </a:rPr>
              <a:t>I joined Godolphin Junior Academy as a Vice Principal and it was the best decision of my career. This school is like no other. From the moment I stepped in the doors, it was clear that this school was warm and welcoming. All staff members are kind, caring and supportive. They are always there to lend a hand and guide you when necessary. Above all, the children are welcoming and a true delight. With wonderful behaviour and polite manners, you can spot a Godolphin pupil anywhere. The school offers tremendous opportunities for their children and everyone comes together to ensure it happens and to celebrate the successes. Godolphin is one of a kind and is somewhere you will be proud to work. A wonderful community. </a:t>
            </a:r>
            <a:endParaRPr sz="2000" b="1" i="1"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None/>
            </a:pPr>
            <a:r>
              <a:rPr lang="en-GB" sz="2000" b="1" i="1" u="none" strike="noStrike" cap="none">
                <a:solidFill>
                  <a:srgbClr val="222222"/>
                </a:solidFill>
                <a:latin typeface="Arial"/>
                <a:ea typeface="Arial"/>
                <a:cs typeface="Arial"/>
                <a:sym typeface="Arial"/>
              </a:rPr>
              <a:t> - Miss Powell, Vice Principal</a:t>
            </a:r>
            <a:endParaRPr sz="2000" b="1" i="1" u="none" strike="noStrike" cap="none">
              <a:solidFill>
                <a:srgbClr val="000000"/>
              </a:solidFill>
              <a:latin typeface="Arial"/>
              <a:ea typeface="Arial"/>
              <a:cs typeface="Arial"/>
              <a:sym typeface="Arial"/>
            </a:endParaRPr>
          </a:p>
        </p:txBody>
      </p:sp>
      <p:sp>
        <p:nvSpPr>
          <p:cNvPr id="155" name="Google Shape;155;p6"/>
          <p:cNvSpPr txBox="1"/>
          <p:nvPr/>
        </p:nvSpPr>
        <p:spPr>
          <a:xfrm>
            <a:off x="-1834384" y="-1667088"/>
            <a:ext cx="5629143" cy="567223"/>
          </a:xfrm>
          <a:prstGeom prst="rect">
            <a:avLst/>
          </a:prstGeom>
          <a:solidFill>
            <a:srgbClr val="FFC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Varela Round"/>
                <a:ea typeface="Varela Round"/>
                <a:cs typeface="Varela Round"/>
                <a:sym typeface="Varela Round"/>
              </a:rPr>
              <a:t>WHAT STAFF WHO JOINED GJA HAVE TO SAY</a:t>
            </a:r>
            <a:endParaRPr sz="1800" b="0" i="0" u="none" strike="noStrike" cap="none">
              <a:solidFill>
                <a:schemeClr val="dk1"/>
              </a:solidFill>
              <a:latin typeface="Varela Round"/>
              <a:ea typeface="Varela Round"/>
              <a:cs typeface="Varela Round"/>
              <a:sym typeface="Varela Round"/>
            </a:endParaRPr>
          </a:p>
        </p:txBody>
      </p:sp>
      <p:sp>
        <p:nvSpPr>
          <p:cNvPr id="156" name="Google Shape;156;p6"/>
          <p:cNvSpPr/>
          <p:nvPr/>
        </p:nvSpPr>
        <p:spPr>
          <a:xfrm>
            <a:off x="2366556" y="5059502"/>
            <a:ext cx="6942054" cy="56323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1" u="none" strike="noStrike" cap="none">
                <a:solidFill>
                  <a:srgbClr val="222222"/>
                </a:solidFill>
                <a:latin typeface="Arial"/>
                <a:ea typeface="Arial"/>
                <a:cs typeface="Arial"/>
                <a:sym typeface="Arial"/>
              </a:rPr>
              <a:t/>
            </a:r>
            <a:br>
              <a:rPr lang="en-GB" sz="2000" b="1" i="1" u="none" strike="noStrike" cap="none">
                <a:solidFill>
                  <a:srgbClr val="222222"/>
                </a:solidFill>
                <a:latin typeface="Arial"/>
                <a:ea typeface="Arial"/>
                <a:cs typeface="Arial"/>
                <a:sym typeface="Arial"/>
              </a:rPr>
            </a:br>
            <a:r>
              <a:rPr lang="en-GB" sz="2000" b="1" i="1" u="none" strike="noStrike" cap="none">
                <a:solidFill>
                  <a:srgbClr val="222222"/>
                </a:solidFill>
                <a:latin typeface="Arial"/>
                <a:ea typeface="Arial"/>
                <a:cs typeface="Arial"/>
                <a:sym typeface="Arial"/>
              </a:rPr>
              <a:t>I joined Godolphin Junior Academy as the Assistant SENCO and EAL lead. From the moment I walked through the door I was immediately made to feel welcome. Friendly faces greeted me and I instantly felt a part of the team. Not only was I made to feel welcome by all the staff but the children were just as polite and enthusiastic in getting to know me. Pupils are respectful, resilient, hard working and eager to learn.</a:t>
            </a:r>
            <a:endParaRPr/>
          </a:p>
          <a:p>
            <a:pPr marL="0" marR="0" lvl="0" indent="0" algn="l" rtl="0">
              <a:lnSpc>
                <a:spcPct val="100000"/>
              </a:lnSpc>
              <a:spcBef>
                <a:spcPts val="0"/>
              </a:spcBef>
              <a:spcAft>
                <a:spcPts val="0"/>
              </a:spcAft>
              <a:buNone/>
            </a:pPr>
            <a:r>
              <a:rPr lang="en-GB" sz="2000" b="1" i="1" u="none" strike="noStrike" cap="none">
                <a:solidFill>
                  <a:srgbClr val="222222"/>
                </a:solidFill>
                <a:latin typeface="Arial"/>
                <a:ea typeface="Arial"/>
                <a:cs typeface="Arial"/>
                <a:sym typeface="Arial"/>
              </a:rPr>
              <a:t>There is a strong work ethic and everyone is willing to go that extra mile for one another. I have been enhanced by various CPD opportunities, chances to learn from others and given chances to develop my skills by a supportive senior leadership team.</a:t>
            </a:r>
            <a:endParaRPr/>
          </a:p>
          <a:p>
            <a:pPr marL="0" marR="0" lvl="0" indent="0" algn="l" rtl="0">
              <a:lnSpc>
                <a:spcPct val="100000"/>
              </a:lnSpc>
              <a:spcBef>
                <a:spcPts val="0"/>
              </a:spcBef>
              <a:spcAft>
                <a:spcPts val="0"/>
              </a:spcAft>
              <a:buNone/>
            </a:pPr>
            <a:r>
              <a:rPr lang="en-GB" sz="2000" b="1" i="1" u="none" strike="noStrike" cap="none">
                <a:solidFill>
                  <a:srgbClr val="222222"/>
                </a:solidFill>
                <a:latin typeface="Arial"/>
                <a:ea typeface="Arial"/>
                <a:cs typeface="Arial"/>
                <a:sym typeface="Arial"/>
              </a:rPr>
              <a:t>Godolphin offers both staff and pupils the chance to thrive. I am looking forward to personally continuing my journey at Godolphin</a:t>
            </a:r>
            <a:endParaRPr/>
          </a:p>
          <a:p>
            <a:pPr marL="0" marR="0" lvl="0" indent="0" algn="l" rtl="0">
              <a:lnSpc>
                <a:spcPct val="100000"/>
              </a:lnSpc>
              <a:spcBef>
                <a:spcPts val="0"/>
              </a:spcBef>
              <a:spcAft>
                <a:spcPts val="0"/>
              </a:spcAft>
              <a:buNone/>
            </a:pPr>
            <a:r>
              <a:rPr lang="en-GB" sz="2000" b="1" i="1" u="none" strike="noStrike" cap="none">
                <a:solidFill>
                  <a:srgbClr val="222222"/>
                </a:solidFill>
                <a:latin typeface="Arial"/>
                <a:ea typeface="Arial"/>
                <a:cs typeface="Arial"/>
                <a:sym typeface="Arial"/>
              </a:rPr>
              <a:t> - Mr. Dallibar, Assistant SENCO and EAL Lead</a:t>
            </a:r>
            <a:endParaRPr sz="2000" b="1" i="1" u="none" strike="noStrike" cap="none">
              <a:solidFill>
                <a:srgbClr val="22222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cxnSp>
        <p:nvCxnSpPr>
          <p:cNvPr id="161" name="Google Shape;161;p7"/>
          <p:cNvCxnSpPr/>
          <p:nvPr/>
        </p:nvCxnSpPr>
        <p:spPr>
          <a:xfrm rot="5400000" flipH="1">
            <a:off x="2083033" y="-1920"/>
            <a:ext cx="13200" cy="5400"/>
          </a:xfrm>
          <a:prstGeom prst="curvedConnector3">
            <a:avLst>
              <a:gd name="adj1" fmla="val 50000"/>
            </a:avLst>
          </a:prstGeom>
          <a:noFill/>
          <a:ln w="9525" cap="flat" cmpd="sng">
            <a:solidFill>
              <a:schemeClr val="dk2"/>
            </a:solidFill>
            <a:prstDash val="solid"/>
            <a:round/>
            <a:headEnd type="none" w="sm" len="sm"/>
            <a:tailEnd type="none" w="sm" len="sm"/>
          </a:ln>
        </p:spPr>
      </p:cxnSp>
      <p:pic>
        <p:nvPicPr>
          <p:cNvPr id="162" name="Google Shape;162;p7"/>
          <p:cNvPicPr preferRelativeResize="0"/>
          <p:nvPr/>
        </p:nvPicPr>
        <p:blipFill rotWithShape="1">
          <a:blip r:embed="rId3">
            <a:alphaModFix/>
          </a:blip>
          <a:srcRect/>
          <a:stretch/>
        </p:blipFill>
        <p:spPr>
          <a:xfrm>
            <a:off x="0" y="1"/>
            <a:ext cx="7559675" cy="10691812"/>
          </a:xfrm>
          <a:prstGeom prst="rect">
            <a:avLst/>
          </a:prstGeom>
          <a:noFill/>
          <a:ln>
            <a:noFill/>
          </a:ln>
        </p:spPr>
      </p:pic>
      <p:sp>
        <p:nvSpPr>
          <p:cNvPr id="163" name="Google Shape;163;p7"/>
          <p:cNvSpPr txBox="1"/>
          <p:nvPr/>
        </p:nvSpPr>
        <p:spPr>
          <a:xfrm>
            <a:off x="336882" y="331494"/>
            <a:ext cx="2178365" cy="48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Varela Round"/>
                <a:ea typeface="Varela Round"/>
                <a:cs typeface="Varela Round"/>
                <a:sym typeface="Varela Round"/>
              </a:rPr>
              <a:t>WHY JOIN</a:t>
            </a:r>
            <a:endParaRPr sz="1800" b="1" i="0" u="none" strike="noStrike" cap="none">
              <a:solidFill>
                <a:schemeClr val="dk1"/>
              </a:solidFill>
              <a:highlight>
                <a:srgbClr val="38761D"/>
              </a:highlight>
              <a:latin typeface="Arial"/>
              <a:ea typeface="Arial"/>
              <a:cs typeface="Arial"/>
              <a:sym typeface="Arial"/>
            </a:endParaRPr>
          </a:p>
        </p:txBody>
      </p:sp>
      <p:sp>
        <p:nvSpPr>
          <p:cNvPr id="164" name="Google Shape;164;p7"/>
          <p:cNvSpPr txBox="1"/>
          <p:nvPr/>
        </p:nvSpPr>
        <p:spPr>
          <a:xfrm>
            <a:off x="475118" y="876566"/>
            <a:ext cx="3284100" cy="567223"/>
          </a:xfrm>
          <a:prstGeom prst="rect">
            <a:avLst/>
          </a:prstGeom>
          <a:solidFill>
            <a:srgbClr val="FFC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Varela Round"/>
                <a:ea typeface="Varela Round"/>
                <a:cs typeface="Varela Round"/>
                <a:sym typeface="Varela Round"/>
              </a:rPr>
              <a:t>Godolphin Junior Academy</a:t>
            </a:r>
            <a:endParaRPr sz="1800" b="0" i="0" u="none" strike="noStrike" cap="none">
              <a:solidFill>
                <a:schemeClr val="dk1"/>
              </a:solidFill>
              <a:latin typeface="Varela Round"/>
              <a:ea typeface="Varela Round"/>
              <a:cs typeface="Varela Round"/>
              <a:sym typeface="Varela Round"/>
            </a:endParaRPr>
          </a:p>
        </p:txBody>
      </p:sp>
      <p:pic>
        <p:nvPicPr>
          <p:cNvPr id="165" name="Google Shape;165;p7"/>
          <p:cNvPicPr preferRelativeResize="0"/>
          <p:nvPr/>
        </p:nvPicPr>
        <p:blipFill rotWithShape="1">
          <a:blip r:embed="rId4">
            <a:alphaModFix/>
          </a:blip>
          <a:srcRect/>
          <a:stretch/>
        </p:blipFill>
        <p:spPr>
          <a:xfrm>
            <a:off x="5390148" y="192507"/>
            <a:ext cx="2001086" cy="1883443"/>
          </a:xfrm>
          <a:prstGeom prst="rect">
            <a:avLst/>
          </a:prstGeom>
          <a:noFill/>
          <a:ln>
            <a:noFill/>
          </a:ln>
        </p:spPr>
      </p:pic>
      <p:sp>
        <p:nvSpPr>
          <p:cNvPr id="166" name="Google Shape;166;p7"/>
          <p:cNvSpPr/>
          <p:nvPr/>
        </p:nvSpPr>
        <p:spPr>
          <a:xfrm>
            <a:off x="252661" y="2320354"/>
            <a:ext cx="7054352" cy="581236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1800" b="1" i="0" u="none" strike="noStrike" cap="none">
                <a:solidFill>
                  <a:schemeClr val="dk2"/>
                </a:solidFill>
                <a:latin typeface="Varela Round"/>
                <a:ea typeface="Varela Round"/>
                <a:cs typeface="Varela Round"/>
                <a:sym typeface="Varela Round"/>
              </a:rPr>
              <a:t>Enthusiastic children who are excited about learning</a:t>
            </a:r>
            <a:endParaRPr/>
          </a:p>
          <a:p>
            <a:pPr marL="0" marR="0" lvl="0" indent="0" algn="l" rtl="0">
              <a:lnSpc>
                <a:spcPct val="115000"/>
              </a:lnSpc>
              <a:spcBef>
                <a:spcPts val="0"/>
              </a:spcBef>
              <a:spcAft>
                <a:spcPts val="0"/>
              </a:spcAft>
              <a:buNone/>
            </a:pPr>
            <a:endParaRPr sz="1800" b="1" i="0" u="none" strike="noStrike" cap="none">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r>
              <a:rPr lang="en-GB" sz="1800" b="1" i="0" u="none" strike="noStrike" cap="none">
                <a:solidFill>
                  <a:schemeClr val="dk2"/>
                </a:solidFill>
                <a:latin typeface="Varela Round"/>
                <a:ea typeface="Varela Round"/>
                <a:cs typeface="Varela Round"/>
                <a:sym typeface="Varela Round"/>
              </a:rPr>
              <a:t>A committed and supportive staff</a:t>
            </a:r>
            <a:endParaRPr/>
          </a:p>
          <a:p>
            <a:pPr marL="0" marR="0" lvl="0" indent="0" algn="l" rtl="0">
              <a:lnSpc>
                <a:spcPct val="115000"/>
              </a:lnSpc>
              <a:spcBef>
                <a:spcPts val="0"/>
              </a:spcBef>
              <a:spcAft>
                <a:spcPts val="0"/>
              </a:spcAft>
              <a:buNone/>
            </a:pPr>
            <a:endParaRPr sz="1800" b="1" i="0" u="none" strike="noStrike" cap="none">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r>
              <a:rPr lang="en-GB" sz="1800" b="1" i="0" u="none" strike="noStrike" cap="none">
                <a:solidFill>
                  <a:schemeClr val="dk2"/>
                </a:solidFill>
                <a:latin typeface="Varela Round"/>
                <a:ea typeface="Varela Round"/>
                <a:cs typeface="Varela Round"/>
                <a:sym typeface="Varela Round"/>
              </a:rPr>
              <a:t>A diverse, supportive and high need community where you can make a real difference</a:t>
            </a:r>
            <a:endParaRPr/>
          </a:p>
          <a:p>
            <a:pPr marL="0" marR="0" lvl="0" indent="0" algn="l" rtl="0">
              <a:lnSpc>
                <a:spcPct val="115000"/>
              </a:lnSpc>
              <a:spcBef>
                <a:spcPts val="0"/>
              </a:spcBef>
              <a:spcAft>
                <a:spcPts val="0"/>
              </a:spcAft>
              <a:buNone/>
            </a:pPr>
            <a:endParaRPr sz="1800" b="1" i="0" u="none" strike="noStrike" cap="none">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r>
              <a:rPr lang="en-GB" sz="1800" b="1" i="0" u="none" strike="noStrike" cap="none">
                <a:solidFill>
                  <a:schemeClr val="dk2"/>
                </a:solidFill>
                <a:latin typeface="Varela Round"/>
                <a:ea typeface="Varela Round"/>
                <a:cs typeface="Varela Round"/>
                <a:sym typeface="Varela Round"/>
              </a:rPr>
              <a:t>Holistic, challenging and supportive CPD</a:t>
            </a:r>
            <a:endParaRPr/>
          </a:p>
          <a:p>
            <a:pPr marL="0" marR="0" lvl="0" indent="0" algn="l" rtl="0">
              <a:lnSpc>
                <a:spcPct val="115000"/>
              </a:lnSpc>
              <a:spcBef>
                <a:spcPts val="0"/>
              </a:spcBef>
              <a:spcAft>
                <a:spcPts val="0"/>
              </a:spcAft>
              <a:buNone/>
            </a:pPr>
            <a:endParaRPr sz="1800" b="1" i="0" u="none" strike="noStrike" cap="none">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r>
              <a:rPr lang="en-GB" sz="1800" b="1" i="0" u="none" strike="noStrike" cap="none">
                <a:solidFill>
                  <a:schemeClr val="dk2"/>
                </a:solidFill>
                <a:latin typeface="Varela Round"/>
                <a:ea typeface="Varela Round"/>
                <a:cs typeface="Varela Round"/>
                <a:sym typeface="Varela Round"/>
              </a:rPr>
              <a:t>Practical London transport links</a:t>
            </a:r>
            <a:endParaRPr/>
          </a:p>
          <a:p>
            <a:pPr marL="0" marR="0" lvl="0" indent="0" algn="l" rtl="0">
              <a:lnSpc>
                <a:spcPct val="115000"/>
              </a:lnSpc>
              <a:spcBef>
                <a:spcPts val="0"/>
              </a:spcBef>
              <a:spcAft>
                <a:spcPts val="0"/>
              </a:spcAft>
              <a:buNone/>
            </a:pPr>
            <a:endParaRPr sz="1800" b="1" i="0" u="none" strike="noStrike" cap="none">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r>
              <a:rPr lang="en-GB" sz="1800" b="1" i="0" u="none" strike="noStrike" cap="none">
                <a:solidFill>
                  <a:schemeClr val="dk2"/>
                </a:solidFill>
                <a:latin typeface="Varela Round"/>
                <a:ea typeface="Varela Round"/>
                <a:cs typeface="Varela Round"/>
                <a:sym typeface="Varela Round"/>
              </a:rPr>
              <a:t>Excellent learning environment </a:t>
            </a:r>
            <a:endParaRPr/>
          </a:p>
          <a:p>
            <a:pPr marL="0" marR="0" lvl="0" indent="0" algn="l" rtl="0">
              <a:lnSpc>
                <a:spcPct val="115000"/>
              </a:lnSpc>
              <a:spcBef>
                <a:spcPts val="0"/>
              </a:spcBef>
              <a:spcAft>
                <a:spcPts val="0"/>
              </a:spcAft>
              <a:buNone/>
            </a:pPr>
            <a:endParaRPr sz="1800" b="1" i="0" u="none" strike="noStrike" cap="none">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r>
              <a:rPr lang="en-GB" sz="1800" b="1" i="0" u="none" strike="noStrike" cap="none">
                <a:solidFill>
                  <a:schemeClr val="dk2"/>
                </a:solidFill>
                <a:latin typeface="Varela Round"/>
                <a:ea typeface="Varela Round"/>
                <a:cs typeface="Varela Round"/>
                <a:sym typeface="Varela Round"/>
              </a:rPr>
              <a:t>Be part of a dedicated, progressive and enterprising leadership team</a:t>
            </a:r>
            <a:endParaRPr/>
          </a:p>
          <a:p>
            <a:pPr marL="0" marR="0" lvl="0" indent="0" algn="l" rtl="0">
              <a:lnSpc>
                <a:spcPct val="115000"/>
              </a:lnSpc>
              <a:spcBef>
                <a:spcPts val="0"/>
              </a:spcBef>
              <a:spcAft>
                <a:spcPts val="0"/>
              </a:spcAft>
              <a:buNone/>
            </a:pPr>
            <a:endParaRPr sz="1800" b="1" i="0" u="none" strike="noStrike" cap="none">
              <a:solidFill>
                <a:schemeClr val="dk2"/>
              </a:solidFill>
              <a:latin typeface="Varela Round"/>
              <a:ea typeface="Varela Round"/>
              <a:cs typeface="Varela Round"/>
              <a:sym typeface="Varela Round"/>
            </a:endParaRPr>
          </a:p>
          <a:p>
            <a:pPr marL="0" marR="0" lvl="0" indent="0" algn="l" rtl="0">
              <a:lnSpc>
                <a:spcPct val="115000"/>
              </a:lnSpc>
              <a:spcBef>
                <a:spcPts val="0"/>
              </a:spcBef>
              <a:spcAft>
                <a:spcPts val="0"/>
              </a:spcAft>
              <a:buNone/>
            </a:pPr>
            <a:r>
              <a:rPr lang="en-GB" sz="1800" b="1" i="0" u="none" strike="noStrike" cap="none">
                <a:solidFill>
                  <a:schemeClr val="dk2"/>
                </a:solidFill>
                <a:latin typeface="Varela Round"/>
                <a:ea typeface="Varela Round"/>
                <a:cs typeface="Varela Round"/>
                <a:sym typeface="Varela Round"/>
              </a:rPr>
              <a:t>Opportunity to work alongside colleagues from seven partner schools within the Park Federation</a:t>
            </a:r>
            <a:endParaRPr sz="1800" b="1" i="0" u="none" strike="noStrike" cap="none">
              <a:solidFill>
                <a:schemeClr val="dk2"/>
              </a:solidFill>
              <a:latin typeface="Varela Round"/>
              <a:ea typeface="Varela Round"/>
              <a:cs typeface="Varela Round"/>
              <a:sym typeface="Varela Rou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8"/>
          <p:cNvSpPr txBox="1">
            <a:spLocks noGrp="1"/>
          </p:cNvSpPr>
          <p:nvPr>
            <p:ph type="body" idx="4294967295"/>
          </p:nvPr>
        </p:nvSpPr>
        <p:spPr>
          <a:xfrm>
            <a:off x="514350" y="1787525"/>
            <a:ext cx="7045325" cy="7116763"/>
          </a:xfrm>
          <a:prstGeom prst="rect">
            <a:avLst/>
          </a:prstGeom>
          <a:noFill/>
          <a:ln>
            <a:noFill/>
          </a:ln>
        </p:spPr>
        <p:txBody>
          <a:bodyPr spcFirstLastPara="1" wrap="square" lIns="91425" tIns="91425" rIns="91425" bIns="91425" anchor="ctr" anchorCtr="0">
            <a:noAutofit/>
          </a:bodyPr>
          <a:lstStyle/>
          <a:p>
            <a:pPr marL="0" lvl="0" indent="0" algn="l" rtl="0">
              <a:spcBef>
                <a:spcPts val="1200"/>
              </a:spcBef>
              <a:spcAft>
                <a:spcPts val="0"/>
              </a:spcAft>
              <a:buClr>
                <a:schemeClr val="dk1"/>
              </a:buClr>
              <a:buSzPts val="1100"/>
              <a:buFont typeface="Arial"/>
              <a:buNone/>
            </a:pPr>
            <a:r>
              <a:rPr lang="en-GB" sz="1200" b="1">
                <a:solidFill>
                  <a:srgbClr val="424241"/>
                </a:solidFill>
                <a:latin typeface="Varela Round"/>
                <a:ea typeface="Varela Round"/>
                <a:cs typeface="Varela Round"/>
                <a:sym typeface="Varela Round"/>
              </a:rPr>
              <a:t>As a member of staff within the Federation you will have access to number of key benefits including :</a:t>
            </a:r>
            <a:endParaRPr sz="1200" b="1">
              <a:solidFill>
                <a:srgbClr val="424241"/>
              </a:solidFill>
              <a:latin typeface="Varela Round"/>
              <a:ea typeface="Varela Round"/>
              <a:cs typeface="Varela Round"/>
              <a:sym typeface="Varela Round"/>
            </a:endParaRPr>
          </a:p>
          <a:p>
            <a:pPr marL="457200" lvl="0" indent="-292100" algn="l" rtl="0">
              <a:spcBef>
                <a:spcPts val="1200"/>
              </a:spcBef>
              <a:spcAft>
                <a:spcPts val="0"/>
              </a:spcAft>
              <a:buClr>
                <a:srgbClr val="424241"/>
              </a:buClr>
              <a:buSzPts val="1000"/>
              <a:buFont typeface="Varela Round"/>
              <a:buChar char="●"/>
            </a:pPr>
            <a:r>
              <a:rPr lang="en-GB" sz="1000">
                <a:solidFill>
                  <a:srgbClr val="424241"/>
                </a:solidFill>
                <a:latin typeface="Varela Round"/>
                <a:ea typeface="Varela Round"/>
                <a:cs typeface="Varela Round"/>
                <a:sym typeface="Varela Round"/>
              </a:rPr>
              <a:t>High quality CPD both at academy level and at Trust level with a range of bespoke in house training opportunities for all staff. In addition, the Trust is licensed to deliver the NPQML and NPQSL courses, which are run annually.</a:t>
            </a:r>
            <a:endParaRPr sz="1000">
              <a:solidFill>
                <a:srgbClr val="424241"/>
              </a:solidFill>
              <a:latin typeface="Varela Round"/>
              <a:ea typeface="Varela Round"/>
              <a:cs typeface="Varela Round"/>
              <a:sym typeface="Varela Round"/>
            </a:endParaRPr>
          </a:p>
          <a:p>
            <a:pPr marL="457200" lvl="0" indent="-292100" algn="l" rtl="0">
              <a:spcBef>
                <a:spcPts val="0"/>
              </a:spcBef>
              <a:spcAft>
                <a:spcPts val="0"/>
              </a:spcAft>
              <a:buClr>
                <a:srgbClr val="424241"/>
              </a:buClr>
              <a:buSzPts val="1000"/>
              <a:buFont typeface="Varela Round"/>
              <a:buChar char="●"/>
            </a:pPr>
            <a:r>
              <a:rPr lang="en-GB" sz="1000">
                <a:solidFill>
                  <a:srgbClr val="424241"/>
                </a:solidFill>
                <a:latin typeface="Varela Round"/>
                <a:ea typeface="Varela Round"/>
                <a:cs typeface="Varela Round"/>
                <a:sym typeface="Varela Round"/>
              </a:rPr>
              <a:t>An employee support programme through the Education Support Partnership which offers wellbeing and counselling</a:t>
            </a:r>
            <a:endParaRPr sz="1000">
              <a:solidFill>
                <a:srgbClr val="424241"/>
              </a:solidFill>
              <a:latin typeface="Varela Round"/>
              <a:ea typeface="Varela Round"/>
              <a:cs typeface="Varela Round"/>
              <a:sym typeface="Varela Round"/>
            </a:endParaRPr>
          </a:p>
          <a:p>
            <a:pPr marL="457200" lvl="0" indent="-292100" algn="l" rtl="0">
              <a:spcBef>
                <a:spcPts val="0"/>
              </a:spcBef>
              <a:spcAft>
                <a:spcPts val="0"/>
              </a:spcAft>
              <a:buClr>
                <a:srgbClr val="424241"/>
              </a:buClr>
              <a:buSzPts val="1000"/>
              <a:buFont typeface="Varela Round"/>
              <a:buChar char="●"/>
            </a:pPr>
            <a:r>
              <a:rPr lang="en-GB" sz="1000">
                <a:solidFill>
                  <a:srgbClr val="424241"/>
                </a:solidFill>
                <a:latin typeface="Varela Round"/>
                <a:ea typeface="Varela Round"/>
                <a:cs typeface="Varela Round"/>
                <a:sym typeface="Varela Round"/>
              </a:rPr>
              <a:t> A fully staffed, experienced Trust team who are there solely to support each academy with finance, HR, operations and premises</a:t>
            </a:r>
            <a:endParaRPr sz="1000">
              <a:solidFill>
                <a:srgbClr val="424241"/>
              </a:solidFill>
              <a:latin typeface="Varela Round"/>
              <a:ea typeface="Varela Round"/>
              <a:cs typeface="Varela Round"/>
              <a:sym typeface="Varela Round"/>
            </a:endParaRPr>
          </a:p>
          <a:p>
            <a:pPr marL="457200" lvl="0" indent="-292100" algn="l" rtl="0">
              <a:spcBef>
                <a:spcPts val="0"/>
              </a:spcBef>
              <a:spcAft>
                <a:spcPts val="0"/>
              </a:spcAft>
              <a:buClr>
                <a:srgbClr val="424241"/>
              </a:buClr>
              <a:buSzPts val="1000"/>
              <a:buFont typeface="Varela Round"/>
              <a:buChar char="●"/>
            </a:pPr>
            <a:r>
              <a:rPr lang="en-GB" sz="1000">
                <a:solidFill>
                  <a:srgbClr val="424241"/>
                </a:solidFill>
                <a:latin typeface="Varela Round"/>
                <a:ea typeface="Varela Round"/>
                <a:cs typeface="Varela Round"/>
                <a:sym typeface="Varela Round"/>
              </a:rPr>
              <a:t>A commitment to collaboration across all eight schools with opportunities to share good practice and work together on shared projects and in cross federation teams</a:t>
            </a:r>
            <a:endParaRPr sz="1000">
              <a:solidFill>
                <a:srgbClr val="424241"/>
              </a:solidFill>
              <a:latin typeface="Varela Round"/>
              <a:ea typeface="Varela Round"/>
              <a:cs typeface="Varela Round"/>
              <a:sym typeface="Varela Round"/>
            </a:endParaRPr>
          </a:p>
          <a:p>
            <a:pPr marL="0" lvl="0" indent="0" algn="l" rtl="0">
              <a:spcBef>
                <a:spcPts val="1200"/>
              </a:spcBef>
              <a:spcAft>
                <a:spcPts val="0"/>
              </a:spcAft>
              <a:buSzPts val="1140"/>
              <a:buNone/>
            </a:pPr>
            <a:r>
              <a:rPr lang="en-GB" sz="1200" b="1">
                <a:solidFill>
                  <a:srgbClr val="424241"/>
                </a:solidFill>
                <a:latin typeface="Varela Round"/>
                <a:ea typeface="Varela Round"/>
                <a:cs typeface="Varela Round"/>
                <a:sym typeface="Varela Round"/>
              </a:rPr>
              <a:t>The Federation has a very clear vision:</a:t>
            </a:r>
            <a:endParaRPr sz="1200" b="1">
              <a:solidFill>
                <a:srgbClr val="424241"/>
              </a:solidFill>
              <a:latin typeface="Varela Round"/>
              <a:ea typeface="Varela Round"/>
              <a:cs typeface="Varela Round"/>
              <a:sym typeface="Varela Round"/>
            </a:endParaRPr>
          </a:p>
          <a:p>
            <a:pPr marL="0" lvl="0" indent="0" algn="l" rtl="0">
              <a:spcBef>
                <a:spcPts val="1200"/>
              </a:spcBef>
              <a:spcAft>
                <a:spcPts val="0"/>
              </a:spcAft>
              <a:buSzPts val="1140"/>
              <a:buNone/>
            </a:pPr>
            <a:endParaRPr sz="1200" b="1">
              <a:solidFill>
                <a:srgbClr val="424241"/>
              </a:solidFill>
              <a:latin typeface="Varela Round"/>
              <a:ea typeface="Varela Round"/>
              <a:cs typeface="Varela Round"/>
              <a:sym typeface="Varela Round"/>
            </a:endParaRPr>
          </a:p>
          <a:p>
            <a:pPr marL="0" lvl="0" indent="0" algn="l" rtl="0">
              <a:spcBef>
                <a:spcPts val="1200"/>
              </a:spcBef>
              <a:spcAft>
                <a:spcPts val="0"/>
              </a:spcAft>
              <a:buSzPts val="1140"/>
              <a:buNone/>
            </a:pPr>
            <a:endParaRPr sz="1200" b="1">
              <a:solidFill>
                <a:srgbClr val="424241"/>
              </a:solidFill>
              <a:latin typeface="Varela Round"/>
              <a:ea typeface="Varela Round"/>
              <a:cs typeface="Varela Round"/>
              <a:sym typeface="Varela Round"/>
            </a:endParaRPr>
          </a:p>
          <a:p>
            <a:pPr marL="0" lvl="0" indent="0" algn="l" rtl="0">
              <a:spcBef>
                <a:spcPts val="1200"/>
              </a:spcBef>
              <a:spcAft>
                <a:spcPts val="0"/>
              </a:spcAft>
              <a:buSzPts val="1140"/>
              <a:buNone/>
            </a:pPr>
            <a:endParaRPr sz="1200" b="1">
              <a:solidFill>
                <a:srgbClr val="424241"/>
              </a:solidFill>
              <a:latin typeface="Varela Round"/>
              <a:ea typeface="Varela Round"/>
              <a:cs typeface="Varela Round"/>
              <a:sym typeface="Varela Round"/>
            </a:endParaRPr>
          </a:p>
          <a:p>
            <a:pPr marL="0" lvl="0" indent="0" algn="l" rtl="0">
              <a:spcBef>
                <a:spcPts val="1200"/>
              </a:spcBef>
              <a:spcAft>
                <a:spcPts val="0"/>
              </a:spcAft>
              <a:buSzPts val="1140"/>
              <a:buNone/>
            </a:pPr>
            <a:endParaRPr sz="1200" b="1">
              <a:solidFill>
                <a:srgbClr val="424241"/>
              </a:solidFill>
              <a:latin typeface="Varela Round"/>
              <a:ea typeface="Varela Round"/>
              <a:cs typeface="Varela Round"/>
              <a:sym typeface="Varela Round"/>
            </a:endParaRPr>
          </a:p>
          <a:p>
            <a:pPr marL="0" lvl="0" indent="0" algn="l" rtl="0">
              <a:spcBef>
                <a:spcPts val="1200"/>
              </a:spcBef>
              <a:spcAft>
                <a:spcPts val="0"/>
              </a:spcAft>
              <a:buSzPts val="950"/>
              <a:buNone/>
            </a:pPr>
            <a:r>
              <a:rPr lang="en-GB" sz="1000">
                <a:solidFill>
                  <a:srgbClr val="424241"/>
                </a:solidFill>
                <a:highlight>
                  <a:srgbClr val="FFFBFA"/>
                </a:highlight>
                <a:latin typeface="Varela Round"/>
                <a:ea typeface="Varela Round"/>
                <a:cs typeface="Varela Round"/>
                <a:sym typeface="Varela Round"/>
              </a:rPr>
              <a:t> The Park Federation is committed to children and families and as such invests in two very special projects.</a:t>
            </a:r>
            <a:endParaRPr sz="1000">
              <a:solidFill>
                <a:srgbClr val="424241"/>
              </a:solidFill>
              <a:highlight>
                <a:srgbClr val="FFFBFA"/>
              </a:highlight>
              <a:latin typeface="Varela Round"/>
              <a:ea typeface="Varela Round"/>
              <a:cs typeface="Varela Round"/>
              <a:sym typeface="Varela Round"/>
            </a:endParaRPr>
          </a:p>
          <a:p>
            <a:pPr marL="0" lvl="0" indent="0" algn="l" rtl="0">
              <a:spcBef>
                <a:spcPts val="1200"/>
              </a:spcBef>
              <a:spcAft>
                <a:spcPts val="0"/>
              </a:spcAft>
              <a:buSzPts val="950"/>
              <a:buNone/>
            </a:pPr>
            <a:r>
              <a:rPr lang="en-GB" sz="1000" u="sng">
                <a:solidFill>
                  <a:srgbClr val="424241"/>
                </a:solidFill>
                <a:highlight>
                  <a:srgbClr val="FFFBFA"/>
                </a:highlight>
                <a:latin typeface="Varela Round"/>
                <a:ea typeface="Varela Round"/>
                <a:cs typeface="Varela Round"/>
                <a:sym typeface="Varela Round"/>
              </a:rPr>
              <a:t>The Childhood Promise</a:t>
            </a:r>
            <a:endParaRPr sz="1000" u="sng">
              <a:solidFill>
                <a:srgbClr val="424241"/>
              </a:solidFill>
              <a:highlight>
                <a:srgbClr val="FFFBFA"/>
              </a:highlight>
              <a:latin typeface="Varela Round"/>
              <a:ea typeface="Varela Round"/>
              <a:cs typeface="Varela Round"/>
              <a:sym typeface="Varela Round"/>
            </a:endParaRPr>
          </a:p>
          <a:p>
            <a:pPr marL="0" lvl="0" indent="0" algn="l" rtl="0">
              <a:spcBef>
                <a:spcPts val="1200"/>
              </a:spcBef>
              <a:spcAft>
                <a:spcPts val="0"/>
              </a:spcAft>
              <a:buSzPts val="950"/>
              <a:buNone/>
            </a:pPr>
            <a:r>
              <a:rPr lang="en-GB" sz="1000">
                <a:solidFill>
                  <a:schemeClr val="dk1"/>
                </a:solidFill>
                <a:latin typeface="Varela Round"/>
                <a:ea typeface="Varela Round"/>
                <a:cs typeface="Varela Round"/>
                <a:sym typeface="Varela Round"/>
              </a:rPr>
              <a:t>We believe that childhood is a very special gift that should be treated with the utmost care. As key adults in a child’s life, we need to respect this unique gift and ensure that it is as perfect as possible for each boy and girl. We think that every child, without exception, is entitled to a set of experiences that they can deposit in a bank of childhood memories to remember and savour for a lifetime. Experiences like: a walk in the woods, a paddle in the sea, a picnic in the countryside, an outing to the theatre, a river boat journey, a trip on a train or a sightseeing tour of London! Each school year the  federation arranges and funds one of these special experiences for every child. </a:t>
            </a:r>
            <a:endParaRPr sz="1000">
              <a:solidFill>
                <a:schemeClr val="dk1"/>
              </a:solidFill>
              <a:latin typeface="Varela Round"/>
              <a:ea typeface="Varela Round"/>
              <a:cs typeface="Varela Round"/>
              <a:sym typeface="Varela Round"/>
            </a:endParaRPr>
          </a:p>
          <a:p>
            <a:pPr marL="0" lvl="0" indent="0" algn="l" rtl="0">
              <a:spcBef>
                <a:spcPts val="1200"/>
              </a:spcBef>
              <a:spcAft>
                <a:spcPts val="0"/>
              </a:spcAft>
              <a:buSzPts val="950"/>
              <a:buNone/>
            </a:pPr>
            <a:r>
              <a:rPr lang="en-GB" sz="1000" u="sng">
                <a:solidFill>
                  <a:schemeClr val="dk1"/>
                </a:solidFill>
                <a:latin typeface="Varela Round"/>
                <a:ea typeface="Varela Round"/>
                <a:cs typeface="Varela Round"/>
                <a:sym typeface="Varela Round"/>
              </a:rPr>
              <a:t>Global Park </a:t>
            </a:r>
            <a:endParaRPr sz="1000" u="sng">
              <a:solidFill>
                <a:schemeClr val="dk1"/>
              </a:solidFill>
              <a:latin typeface="Varela Round"/>
              <a:ea typeface="Varela Round"/>
              <a:cs typeface="Varela Round"/>
              <a:sym typeface="Varela Round"/>
            </a:endParaRPr>
          </a:p>
          <a:p>
            <a:pPr marL="0" lvl="0" indent="0" algn="l" rtl="0">
              <a:spcBef>
                <a:spcPts val="1200"/>
              </a:spcBef>
              <a:spcAft>
                <a:spcPts val="0"/>
              </a:spcAft>
              <a:buSzPts val="950"/>
              <a:buNone/>
            </a:pPr>
            <a:r>
              <a:rPr lang="en-GB" sz="1000">
                <a:solidFill>
                  <a:schemeClr val="dk1"/>
                </a:solidFill>
                <a:latin typeface="Varela Round"/>
                <a:ea typeface="Varela Round"/>
                <a:cs typeface="Varela Round"/>
                <a:sym typeface="Varela Round"/>
              </a:rPr>
              <a:t>The Federation’s own charity fundraising project. Through Action Aid, every year group in every school within the federation sponsors an individual child. In 2019 we are sponsoring 60 children as well as funding other worthwhile global charity work. </a:t>
            </a:r>
            <a:endParaRPr sz="1000">
              <a:solidFill>
                <a:schemeClr val="dk1"/>
              </a:solidFill>
              <a:latin typeface="Varela Round"/>
              <a:ea typeface="Varela Round"/>
              <a:cs typeface="Varela Round"/>
              <a:sym typeface="Varela Round"/>
            </a:endParaRPr>
          </a:p>
          <a:p>
            <a:pPr marL="0" lvl="0" indent="0" algn="l" rtl="0">
              <a:spcBef>
                <a:spcPts val="1200"/>
              </a:spcBef>
              <a:spcAft>
                <a:spcPts val="0"/>
              </a:spcAft>
              <a:buClr>
                <a:schemeClr val="dk1"/>
              </a:buClr>
              <a:buSzPts val="1100"/>
              <a:buFont typeface="Arial"/>
              <a:buNone/>
            </a:pPr>
            <a:r>
              <a:rPr lang="en-GB" sz="1000">
                <a:solidFill>
                  <a:srgbClr val="424241"/>
                </a:solidFill>
                <a:latin typeface="Varela Round"/>
                <a:ea typeface="Varela Round"/>
                <a:cs typeface="Varela Round"/>
                <a:sym typeface="Varela Round"/>
              </a:rPr>
              <a:t>Join us in making our federation a springboard to success!</a:t>
            </a:r>
            <a:endParaRPr sz="1000">
              <a:solidFill>
                <a:srgbClr val="424241"/>
              </a:solidFill>
              <a:latin typeface="Varela Round"/>
              <a:ea typeface="Varela Round"/>
              <a:cs typeface="Varela Round"/>
              <a:sym typeface="Varela Round"/>
            </a:endParaRPr>
          </a:p>
          <a:p>
            <a:pPr marL="0" lvl="0" indent="0" algn="l" rtl="0">
              <a:spcBef>
                <a:spcPts val="1200"/>
              </a:spcBef>
              <a:spcAft>
                <a:spcPts val="0"/>
              </a:spcAft>
              <a:buClr>
                <a:schemeClr val="dk1"/>
              </a:buClr>
              <a:buSzPts val="1100"/>
              <a:buFont typeface="Arial"/>
              <a:buNone/>
            </a:pPr>
            <a:endParaRPr sz="1000">
              <a:solidFill>
                <a:srgbClr val="424241"/>
              </a:solidFill>
              <a:latin typeface="Varela Round"/>
              <a:ea typeface="Varela Round"/>
              <a:cs typeface="Varela Round"/>
              <a:sym typeface="Varela Round"/>
            </a:endParaRPr>
          </a:p>
          <a:p>
            <a:pPr marL="0" lvl="0" indent="0" algn="l" rtl="0">
              <a:spcBef>
                <a:spcPts val="0"/>
              </a:spcBef>
              <a:spcAft>
                <a:spcPts val="0"/>
              </a:spcAft>
              <a:buClr>
                <a:schemeClr val="dk1"/>
              </a:buClr>
              <a:buSzPts val="1100"/>
              <a:buFont typeface="Arial"/>
              <a:buNone/>
            </a:pPr>
            <a:r>
              <a:rPr lang="en-GB" sz="1000">
                <a:solidFill>
                  <a:srgbClr val="424241"/>
                </a:solidFill>
                <a:latin typeface="Varela Round"/>
                <a:ea typeface="Varela Round"/>
                <a:cs typeface="Varela Round"/>
                <a:sym typeface="Varela Round"/>
              </a:rPr>
              <a:t>Dr. Martin Young</a:t>
            </a:r>
            <a:endParaRPr sz="1000">
              <a:solidFill>
                <a:srgbClr val="424241"/>
              </a:solidFill>
              <a:latin typeface="Varela Round"/>
              <a:ea typeface="Varela Round"/>
              <a:cs typeface="Varela Round"/>
              <a:sym typeface="Varela Round"/>
            </a:endParaRPr>
          </a:p>
          <a:p>
            <a:pPr marL="0" lvl="0" indent="0" algn="l" rtl="0">
              <a:spcBef>
                <a:spcPts val="0"/>
              </a:spcBef>
              <a:spcAft>
                <a:spcPts val="0"/>
              </a:spcAft>
              <a:buClr>
                <a:schemeClr val="dk1"/>
              </a:buClr>
              <a:buSzPts val="1100"/>
              <a:buFont typeface="Arial"/>
              <a:buNone/>
            </a:pPr>
            <a:r>
              <a:rPr lang="en-GB" sz="1000">
                <a:solidFill>
                  <a:srgbClr val="424241"/>
                </a:solidFill>
                <a:latin typeface="Varela Round"/>
                <a:ea typeface="Varela Round"/>
                <a:cs typeface="Varela Round"/>
                <a:sym typeface="Varela Round"/>
              </a:rPr>
              <a:t>Chief Executive</a:t>
            </a:r>
            <a:endParaRPr sz="1000">
              <a:solidFill>
                <a:srgbClr val="424241"/>
              </a:solidFill>
              <a:latin typeface="Varela Round"/>
              <a:ea typeface="Varela Round"/>
              <a:cs typeface="Varela Round"/>
              <a:sym typeface="Varela Round"/>
            </a:endParaRPr>
          </a:p>
          <a:p>
            <a:pPr marL="0" lvl="0" indent="0" algn="l" rtl="0">
              <a:spcBef>
                <a:spcPts val="1200"/>
              </a:spcBef>
              <a:spcAft>
                <a:spcPts val="0"/>
              </a:spcAft>
              <a:buSzPts val="950"/>
              <a:buNone/>
            </a:pPr>
            <a:endParaRPr sz="1000">
              <a:solidFill>
                <a:srgbClr val="424241"/>
              </a:solidFill>
              <a:latin typeface="Bree Serif"/>
              <a:ea typeface="Bree Serif"/>
              <a:cs typeface="Bree Serif"/>
              <a:sym typeface="Bree Serif"/>
            </a:endParaRPr>
          </a:p>
          <a:p>
            <a:pPr marL="0" lvl="0" indent="0" algn="l" rtl="0">
              <a:spcBef>
                <a:spcPts val="1200"/>
              </a:spcBef>
              <a:spcAft>
                <a:spcPts val="0"/>
              </a:spcAft>
              <a:buSzPts val="950"/>
              <a:buNone/>
            </a:pPr>
            <a:r>
              <a:rPr lang="en-GB" sz="1000">
                <a:solidFill>
                  <a:srgbClr val="424241"/>
                </a:solidFill>
                <a:latin typeface="Bree Serif"/>
                <a:ea typeface="Bree Serif"/>
                <a:cs typeface="Bree Serif"/>
                <a:sym typeface="Bree Serif"/>
              </a:rPr>
              <a:t> </a:t>
            </a:r>
            <a:endParaRPr sz="1000">
              <a:solidFill>
                <a:srgbClr val="424241"/>
              </a:solidFill>
              <a:latin typeface="Bree Serif"/>
              <a:ea typeface="Bree Serif"/>
              <a:cs typeface="Bree Serif"/>
              <a:sym typeface="Bree Serif"/>
            </a:endParaRPr>
          </a:p>
          <a:p>
            <a:pPr marL="0" lvl="0" indent="0" algn="l" rtl="0">
              <a:spcBef>
                <a:spcPts val="0"/>
              </a:spcBef>
              <a:spcAft>
                <a:spcPts val="0"/>
              </a:spcAft>
              <a:buSzPts val="950"/>
              <a:buNone/>
            </a:pPr>
            <a:endParaRPr sz="1000"/>
          </a:p>
          <a:p>
            <a:pPr marL="0" lvl="0" indent="0" algn="l" rtl="0">
              <a:spcBef>
                <a:spcPts val="0"/>
              </a:spcBef>
              <a:spcAft>
                <a:spcPts val="0"/>
              </a:spcAft>
              <a:buSzPts val="950"/>
              <a:buNone/>
            </a:pPr>
            <a:endParaRPr sz="1000"/>
          </a:p>
        </p:txBody>
      </p:sp>
      <p:sp>
        <p:nvSpPr>
          <p:cNvPr id="172" name="Google Shape;172;p8"/>
          <p:cNvSpPr txBox="1"/>
          <p:nvPr/>
        </p:nvSpPr>
        <p:spPr>
          <a:xfrm>
            <a:off x="373350" y="114425"/>
            <a:ext cx="4971900" cy="487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38761D"/>
                </a:solidFill>
                <a:latin typeface="Varela Round"/>
                <a:ea typeface="Varela Round"/>
                <a:cs typeface="Varela Round"/>
                <a:sym typeface="Varela Round"/>
              </a:rPr>
              <a:t>WHY JOIN</a:t>
            </a:r>
            <a:endParaRPr sz="2400" b="0" i="0" u="none" strike="noStrike" cap="none">
              <a:solidFill>
                <a:srgbClr val="38761D"/>
              </a:solidFill>
              <a:latin typeface="Varela Round"/>
              <a:ea typeface="Varela Round"/>
              <a:cs typeface="Varela Round"/>
              <a:sym typeface="Varela Round"/>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8761D"/>
              </a:solidFill>
              <a:latin typeface="Arial"/>
              <a:ea typeface="Arial"/>
              <a:cs typeface="Arial"/>
              <a:sym typeface="Arial"/>
            </a:endParaRPr>
          </a:p>
        </p:txBody>
      </p:sp>
      <p:pic>
        <p:nvPicPr>
          <p:cNvPr id="173" name="Google Shape;173;p8"/>
          <p:cNvPicPr preferRelativeResize="0"/>
          <p:nvPr/>
        </p:nvPicPr>
        <p:blipFill rotWithShape="1">
          <a:blip r:embed="rId3">
            <a:alphaModFix/>
          </a:blip>
          <a:srcRect/>
          <a:stretch/>
        </p:blipFill>
        <p:spPr>
          <a:xfrm>
            <a:off x="6016047" y="243523"/>
            <a:ext cx="1286246" cy="853399"/>
          </a:xfrm>
          <a:prstGeom prst="rect">
            <a:avLst/>
          </a:prstGeom>
          <a:noFill/>
          <a:ln>
            <a:noFill/>
          </a:ln>
        </p:spPr>
      </p:pic>
      <p:sp>
        <p:nvSpPr>
          <p:cNvPr id="174" name="Google Shape;174;p8"/>
          <p:cNvSpPr txBox="1"/>
          <p:nvPr/>
        </p:nvSpPr>
        <p:spPr>
          <a:xfrm>
            <a:off x="373350" y="601625"/>
            <a:ext cx="3001500" cy="342900"/>
          </a:xfrm>
          <a:prstGeom prst="rect">
            <a:avLst/>
          </a:prstGeom>
          <a:solidFill>
            <a:srgbClr val="3876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Varela Round"/>
                <a:ea typeface="Varela Round"/>
                <a:cs typeface="Varela Round"/>
                <a:sym typeface="Varela Round"/>
              </a:rPr>
              <a:t>THE PARK FEDERATION</a:t>
            </a:r>
            <a:endParaRPr sz="1800" b="0" i="0" u="none" strike="noStrike" cap="none">
              <a:solidFill>
                <a:srgbClr val="FFFFFF"/>
              </a:solidFill>
              <a:latin typeface="Varela Round"/>
              <a:ea typeface="Varela Round"/>
              <a:cs typeface="Varela Round"/>
              <a:sym typeface="Varela Round"/>
            </a:endParaRPr>
          </a:p>
        </p:txBody>
      </p:sp>
      <p:sp>
        <p:nvSpPr>
          <p:cNvPr id="175" name="Google Shape;175;p8"/>
          <p:cNvSpPr txBox="1"/>
          <p:nvPr/>
        </p:nvSpPr>
        <p:spPr>
          <a:xfrm>
            <a:off x="516300" y="3805227"/>
            <a:ext cx="6527400" cy="1134600"/>
          </a:xfrm>
          <a:prstGeom prst="rect">
            <a:avLst/>
          </a:prstGeom>
          <a:solidFill>
            <a:srgbClr val="38761D"/>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1200"/>
              </a:spcBef>
              <a:spcAft>
                <a:spcPts val="0"/>
              </a:spcAft>
              <a:buClr>
                <a:schemeClr val="dk1"/>
              </a:buClr>
              <a:buSzPts val="1100"/>
              <a:buFont typeface="Arial"/>
              <a:buNone/>
            </a:pPr>
            <a:r>
              <a:rPr lang="en-GB" sz="1000" b="0" i="1" u="none" strike="noStrike" cap="none">
                <a:solidFill>
                  <a:srgbClr val="FFFFFF"/>
                </a:solidFill>
                <a:latin typeface="Varela Round"/>
                <a:ea typeface="Varela Round"/>
                <a:cs typeface="Varela Round"/>
                <a:sym typeface="Varela Round"/>
              </a:rPr>
              <a:t>The Number One School of Choice for Local Families</a:t>
            </a:r>
            <a:endParaRPr sz="1000" b="0" i="1" u="none" strike="noStrike" cap="none">
              <a:solidFill>
                <a:srgbClr val="FFFFFF"/>
              </a:solidFill>
              <a:latin typeface="Varela Round"/>
              <a:ea typeface="Varela Round"/>
              <a:cs typeface="Varela Round"/>
              <a:sym typeface="Varela Round"/>
            </a:endParaRPr>
          </a:p>
          <a:p>
            <a:pPr marL="0" marR="0" lvl="0" indent="0" algn="l" rtl="0">
              <a:lnSpc>
                <a:spcPct val="100000"/>
              </a:lnSpc>
              <a:spcBef>
                <a:spcPts val="1200"/>
              </a:spcBef>
              <a:spcAft>
                <a:spcPts val="0"/>
              </a:spcAft>
              <a:buClr>
                <a:schemeClr val="dk1"/>
              </a:buClr>
              <a:buSzPts val="1100"/>
              <a:buFont typeface="Arial"/>
              <a:buNone/>
            </a:pPr>
            <a:r>
              <a:rPr lang="en-GB" sz="1000" b="0" i="1" u="none" strike="noStrike" cap="none">
                <a:solidFill>
                  <a:srgbClr val="FFFFFF"/>
                </a:solidFill>
                <a:latin typeface="Varela Round"/>
                <a:ea typeface="Varela Round"/>
                <a:cs typeface="Varela Round"/>
                <a:sym typeface="Varela Round"/>
              </a:rPr>
              <a:t>Our schools are safe, happy places where creativity is prized. We value and nurture excellent behaviour, determination and ambitious academic standards. Professionalism, humility and service to the community guide everything we do. </a:t>
            </a:r>
            <a:endParaRPr sz="1000" b="0" i="1" u="none" strike="noStrike" cap="none">
              <a:solidFill>
                <a:srgbClr val="FFFFFF"/>
              </a:solidFill>
              <a:latin typeface="Varela Round"/>
              <a:ea typeface="Varela Round"/>
              <a:cs typeface="Varela Round"/>
              <a:sym typeface="Varela Roun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Varela Round"/>
              <a:ea typeface="Varela Round"/>
              <a:cs typeface="Varela Round"/>
              <a:sym typeface="Varela Rou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cxnSp>
        <p:nvCxnSpPr>
          <p:cNvPr id="180" name="Google Shape;180;p9"/>
          <p:cNvCxnSpPr/>
          <p:nvPr/>
        </p:nvCxnSpPr>
        <p:spPr>
          <a:xfrm rot="5400000" flipH="1">
            <a:off x="2083033" y="-1920"/>
            <a:ext cx="13200" cy="5400"/>
          </a:xfrm>
          <a:prstGeom prst="curvedConnector3">
            <a:avLst>
              <a:gd name="adj1" fmla="val 50000"/>
            </a:avLst>
          </a:prstGeom>
          <a:noFill/>
          <a:ln w="9525" cap="flat" cmpd="sng">
            <a:solidFill>
              <a:schemeClr val="dk2"/>
            </a:solidFill>
            <a:prstDash val="solid"/>
            <a:round/>
            <a:headEnd type="none" w="sm" len="sm"/>
            <a:tailEnd type="none" w="sm" len="sm"/>
          </a:ln>
        </p:spPr>
      </p:cxnSp>
      <p:pic>
        <p:nvPicPr>
          <p:cNvPr id="181" name="Google Shape;181;p9"/>
          <p:cNvPicPr preferRelativeResize="0"/>
          <p:nvPr/>
        </p:nvPicPr>
        <p:blipFill rotWithShape="1">
          <a:blip r:embed="rId3">
            <a:alphaModFix/>
          </a:blip>
          <a:srcRect/>
          <a:stretch/>
        </p:blipFill>
        <p:spPr>
          <a:xfrm>
            <a:off x="0" y="0"/>
            <a:ext cx="7559675" cy="5268035"/>
          </a:xfrm>
          <a:prstGeom prst="rect">
            <a:avLst/>
          </a:prstGeom>
          <a:noFill/>
          <a:ln>
            <a:noFill/>
          </a:ln>
        </p:spPr>
      </p:pic>
      <p:pic>
        <p:nvPicPr>
          <p:cNvPr id="182" name="Google Shape;182;p9"/>
          <p:cNvPicPr preferRelativeResize="0"/>
          <p:nvPr/>
        </p:nvPicPr>
        <p:blipFill rotWithShape="1">
          <a:blip r:embed="rId4">
            <a:alphaModFix/>
          </a:blip>
          <a:srcRect/>
          <a:stretch/>
        </p:blipFill>
        <p:spPr>
          <a:xfrm>
            <a:off x="0" y="4926843"/>
            <a:ext cx="7559675" cy="5723346"/>
          </a:xfrm>
          <a:prstGeom prst="rect">
            <a:avLst/>
          </a:prstGeom>
          <a:noFill/>
          <a:ln>
            <a:noFill/>
          </a:ln>
        </p:spPr>
      </p:pic>
      <p:sp>
        <p:nvSpPr>
          <p:cNvPr id="183" name="Google Shape;183;p9"/>
          <p:cNvSpPr/>
          <p:nvPr/>
        </p:nvSpPr>
        <p:spPr>
          <a:xfrm>
            <a:off x="4282439" y="3398520"/>
            <a:ext cx="3108961" cy="2743200"/>
          </a:xfrm>
          <a:prstGeom prst="ellipse">
            <a:avLst/>
          </a:prstGeom>
          <a:solidFill>
            <a:srgbClr val="FFC000"/>
          </a:solidFill>
          <a:ln w="28575" cap="flat" cmpd="sng">
            <a:solidFill>
              <a:schemeClr val="dk2"/>
            </a:solidFill>
            <a:prstDash val="solid"/>
            <a:round/>
            <a:headEnd type="none" w="sm" len="sm"/>
            <a:tailEnd type="none" w="sm" len="sm"/>
          </a:ln>
          <a:effectLst>
            <a:outerShdw dist="285750" dir="7800000" algn="bl" rotWithShape="0">
              <a:srgbClr val="000000">
                <a:alpha val="68627"/>
              </a:srgbClr>
            </a:outerShdw>
          </a:effectLst>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endParaRPr sz="1600" b="0" i="1" u="none" strike="noStrike" cap="none">
              <a:solidFill>
                <a:srgbClr val="000000"/>
              </a:solidFill>
              <a:latin typeface="Varela Round"/>
              <a:ea typeface="Varela Round"/>
              <a:cs typeface="Varela Round"/>
              <a:sym typeface="Varela Round"/>
            </a:endParaRPr>
          </a:p>
          <a:p>
            <a:pPr marL="0" marR="0" lvl="0" indent="0" algn="ctr" rtl="0">
              <a:lnSpc>
                <a:spcPct val="115000"/>
              </a:lnSpc>
              <a:spcBef>
                <a:spcPts val="1600"/>
              </a:spcBef>
              <a:spcAft>
                <a:spcPts val="0"/>
              </a:spcAft>
              <a:buNone/>
            </a:pPr>
            <a:r>
              <a:rPr lang="en-GB" sz="1600" b="0" i="1" u="none" strike="noStrike" cap="none">
                <a:solidFill>
                  <a:srgbClr val="000000"/>
                </a:solidFill>
                <a:latin typeface="Varela Round"/>
                <a:ea typeface="Varela Round"/>
                <a:cs typeface="Varela Round"/>
                <a:sym typeface="Varela Round"/>
              </a:rPr>
              <a:t>“The school’s work to promote pupils’ personal development and welfare is outstanding.” </a:t>
            </a:r>
            <a:endParaRPr/>
          </a:p>
          <a:p>
            <a:pPr marL="0" marR="0" lvl="0" indent="0" algn="ctr" rtl="0">
              <a:lnSpc>
                <a:spcPct val="115000"/>
              </a:lnSpc>
              <a:spcBef>
                <a:spcPts val="1600"/>
              </a:spcBef>
              <a:spcAft>
                <a:spcPts val="1600"/>
              </a:spcAft>
              <a:buClr>
                <a:srgbClr val="000000"/>
              </a:buClr>
              <a:buSzPts val="1600"/>
              <a:buFont typeface="Arial"/>
              <a:buNone/>
            </a:pPr>
            <a:r>
              <a:rPr lang="en-GB" sz="1600" b="0" i="0" u="none" strike="noStrike" cap="none">
                <a:solidFill>
                  <a:srgbClr val="000000"/>
                </a:solidFill>
                <a:latin typeface="Varela Round"/>
                <a:ea typeface="Varela Round"/>
                <a:cs typeface="Varela Round"/>
                <a:sym typeface="Varela Round"/>
              </a:rPr>
              <a:t>OFSTED 2019</a:t>
            </a:r>
            <a:endParaRPr sz="1600" b="0" i="0" u="none" strike="noStrike" cap="none">
              <a:solidFill>
                <a:srgbClr val="000000"/>
              </a:solidFill>
              <a:latin typeface="Varela Round"/>
              <a:ea typeface="Varela Round"/>
              <a:cs typeface="Varela Round"/>
              <a:sym typeface="Varela Round"/>
            </a:endParaRPr>
          </a:p>
        </p:txBody>
      </p:sp>
      <p:sp>
        <p:nvSpPr>
          <p:cNvPr id="184" name="Google Shape;184;p9"/>
          <p:cNvSpPr/>
          <p:nvPr/>
        </p:nvSpPr>
        <p:spPr>
          <a:xfrm>
            <a:off x="183199" y="52418"/>
            <a:ext cx="2910840" cy="2478893"/>
          </a:xfrm>
          <a:prstGeom prst="ellipse">
            <a:avLst/>
          </a:prstGeom>
          <a:solidFill>
            <a:srgbClr val="FFC000"/>
          </a:solidFill>
          <a:ln w="28575" cap="flat" cmpd="sng">
            <a:solidFill>
              <a:schemeClr val="dk2"/>
            </a:solidFill>
            <a:prstDash val="solid"/>
            <a:round/>
            <a:headEnd type="none" w="sm" len="sm"/>
            <a:tailEnd type="none" w="sm" len="sm"/>
          </a:ln>
          <a:effectLst>
            <a:outerShdw blurRad="57150" dist="285750" dir="7800000" algn="bl" rotWithShape="0">
              <a:srgbClr val="000000">
                <a:alpha val="70980"/>
              </a:srgbClr>
            </a:outerShdw>
          </a:effectLst>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GB" sz="1400" b="0" i="1" u="none" strike="noStrike" cap="none">
                <a:solidFill>
                  <a:schemeClr val="dk1"/>
                </a:solidFill>
                <a:latin typeface="Varela Round"/>
                <a:ea typeface="Varela Round"/>
                <a:cs typeface="Varela Round"/>
                <a:sym typeface="Varela Round"/>
              </a:rPr>
              <a:t>“</a:t>
            </a:r>
            <a:r>
              <a:rPr lang="en-GB" sz="1400" b="0" i="1" u="none" strike="noStrike" cap="none">
                <a:solidFill>
                  <a:srgbClr val="000000"/>
                </a:solidFill>
                <a:latin typeface="Varela Round"/>
                <a:ea typeface="Varela Round"/>
                <a:cs typeface="Varela Round"/>
                <a:sym typeface="Varela Round"/>
              </a:rPr>
              <a:t>Leaders have developed an interesting, engaging curriculum that immerses the children in their learning”</a:t>
            </a:r>
            <a:endParaRPr sz="1400" b="0" i="1" u="none" strike="noStrike" cap="none">
              <a:solidFill>
                <a:schemeClr val="dk1"/>
              </a:solidFill>
              <a:latin typeface="Varela Round"/>
              <a:ea typeface="Varela Round"/>
              <a:cs typeface="Varela Round"/>
              <a:sym typeface="Varela Round"/>
            </a:endParaRPr>
          </a:p>
          <a:p>
            <a:pPr marL="0" marR="0" lvl="0" indent="0" algn="ctr" rtl="0">
              <a:lnSpc>
                <a:spcPct val="115000"/>
              </a:lnSpc>
              <a:spcBef>
                <a:spcPts val="1600"/>
              </a:spcBef>
              <a:spcAft>
                <a:spcPts val="1600"/>
              </a:spcAft>
              <a:buClr>
                <a:schemeClr val="dk1"/>
              </a:buClr>
              <a:buSzPts val="1100"/>
              <a:buFont typeface="Arial"/>
              <a:buNone/>
            </a:pPr>
            <a:r>
              <a:rPr lang="en-GB" sz="1400" b="0" i="0" u="none" strike="noStrike" cap="none">
                <a:solidFill>
                  <a:schemeClr val="dk1"/>
                </a:solidFill>
                <a:latin typeface="Varela Round"/>
                <a:ea typeface="Varela Round"/>
                <a:cs typeface="Varela Round"/>
                <a:sym typeface="Varela Round"/>
              </a:rPr>
              <a:t>OFSTED 2019</a:t>
            </a:r>
            <a:endParaRPr sz="1400" b="0" i="0" u="none" strike="noStrike" cap="none">
              <a:solidFill>
                <a:srgbClr val="000000"/>
              </a:solidFill>
              <a:latin typeface="Varela Round"/>
              <a:ea typeface="Varela Round"/>
              <a:cs typeface="Varela Round"/>
              <a:sym typeface="Varela Round"/>
            </a:endParaRPr>
          </a:p>
        </p:txBody>
      </p:sp>
      <p:sp>
        <p:nvSpPr>
          <p:cNvPr id="185" name="Google Shape;185;p9"/>
          <p:cNvSpPr/>
          <p:nvPr/>
        </p:nvSpPr>
        <p:spPr>
          <a:xfrm>
            <a:off x="183199" y="7788516"/>
            <a:ext cx="3276281" cy="2648335"/>
          </a:xfrm>
          <a:prstGeom prst="ellipse">
            <a:avLst/>
          </a:prstGeom>
          <a:solidFill>
            <a:srgbClr val="FFC000"/>
          </a:solidFill>
          <a:ln w="28575" cap="flat" cmpd="sng">
            <a:solidFill>
              <a:schemeClr val="dk2"/>
            </a:solidFill>
            <a:prstDash val="solid"/>
            <a:round/>
            <a:headEnd type="none" w="sm" len="sm"/>
            <a:tailEnd type="none" w="sm" len="sm"/>
          </a:ln>
          <a:effectLst>
            <a:outerShdw blurRad="57150" dist="285750" dir="7800000" algn="bl" rotWithShape="0">
              <a:srgbClr val="000000">
                <a:alpha val="6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1400" b="0" i="1" u="none" strike="noStrike" cap="none">
                <a:solidFill>
                  <a:srgbClr val="000000"/>
                </a:solidFill>
                <a:latin typeface="Varela Round"/>
                <a:ea typeface="Varela Round"/>
                <a:cs typeface="Varela Round"/>
                <a:sym typeface="Varela Round"/>
              </a:rPr>
              <a:t>Pupils have a good understanding of the school rules and what they mean, for example the importance of showing respect to one another and being polite</a:t>
            </a:r>
            <a:r>
              <a:rPr lang="en-GB" sz="1400" b="0" i="0" u="none" strike="noStrike" cap="none">
                <a:solidFill>
                  <a:srgbClr val="000000"/>
                </a:solidFill>
                <a:latin typeface="Varela Round"/>
                <a:ea typeface="Varela Round"/>
                <a:cs typeface="Varela Round"/>
                <a:sym typeface="Varela Round"/>
              </a:rPr>
              <a:t>.</a:t>
            </a:r>
            <a:endParaRPr/>
          </a:p>
          <a:p>
            <a:pPr marL="0" marR="0" lvl="0" indent="0" algn="ctr" rtl="0">
              <a:lnSpc>
                <a:spcPct val="100000"/>
              </a:lnSpc>
              <a:spcBef>
                <a:spcPts val="0"/>
              </a:spcBef>
              <a:spcAft>
                <a:spcPts val="0"/>
              </a:spcAft>
              <a:buNone/>
            </a:pPr>
            <a:endParaRPr sz="1400" b="0" i="0" u="none" strike="noStrike" cap="none">
              <a:solidFill>
                <a:srgbClr val="000000"/>
              </a:solidFill>
              <a:latin typeface="Varela Round"/>
              <a:ea typeface="Varela Round"/>
              <a:cs typeface="Varela Round"/>
              <a:sym typeface="Varela Round"/>
            </a:endParaRPr>
          </a:p>
          <a:p>
            <a:pPr marL="0" marR="0" lvl="0" indent="0" algn="ctr" rtl="0">
              <a:lnSpc>
                <a:spcPct val="100000"/>
              </a:lnSpc>
              <a:spcBef>
                <a:spcPts val="0"/>
              </a:spcBef>
              <a:spcAft>
                <a:spcPts val="0"/>
              </a:spcAft>
              <a:buNone/>
            </a:pPr>
            <a:r>
              <a:rPr lang="en-GB" sz="1400" b="0" i="0" u="none" strike="noStrike" cap="none">
                <a:solidFill>
                  <a:srgbClr val="000000"/>
                </a:solidFill>
                <a:latin typeface="Varela Round"/>
                <a:ea typeface="Varela Round"/>
                <a:cs typeface="Varela Round"/>
                <a:sym typeface="Varela Round"/>
              </a:rPr>
              <a:t>OFSTED 2019</a:t>
            </a:r>
            <a:endParaRPr sz="1400" b="0" i="0" u="none" strike="noStrike" cap="none">
              <a:solidFill>
                <a:srgbClr val="000000"/>
              </a:solidFill>
              <a:latin typeface="Varela Round"/>
              <a:ea typeface="Varela Round"/>
              <a:cs typeface="Varela Round"/>
              <a:sym typeface="Varela Round"/>
            </a:endParaRPr>
          </a:p>
        </p:txBody>
      </p:sp>
    </p:spTree>
  </p:cSld>
  <p:clrMapOvr>
    <a:masterClrMapping/>
  </p:clrMapOvr>
</p:sld>
</file>

<file path=ppt/theme/theme1.xml><?xml version="1.0" encoding="utf-8"?>
<a:theme xmlns:a="http://schemas.openxmlformats.org/drawingml/2006/main" name="Flow">
  <a:themeElements>
    <a:clrScheme name="Custom 2">
      <a:dk1>
        <a:srgbClr val="000000"/>
      </a:dk1>
      <a:lt1>
        <a:srgbClr val="FFFFFF"/>
      </a:lt1>
      <a:dk2>
        <a:srgbClr val="4E3B30"/>
      </a:dk2>
      <a:lt2>
        <a:srgbClr val="FBEEC9"/>
      </a:lt2>
      <a:accent1>
        <a:srgbClr val="F0A22E"/>
      </a:accent1>
      <a:accent2>
        <a:srgbClr val="000000"/>
      </a:accent2>
      <a:accent3>
        <a:srgbClr val="FFC000"/>
      </a:accent3>
      <a:accent4>
        <a:srgbClr val="000000"/>
      </a:accent4>
      <a:accent5>
        <a:srgbClr val="FFC000"/>
      </a:accent5>
      <a:accent6>
        <a:srgbClr val="000000"/>
      </a:accent6>
      <a:hlink>
        <a:srgbClr val="FFC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2347</Words>
  <Application>Microsoft Office PowerPoint</Application>
  <PresentationFormat>Custom</PresentationFormat>
  <Paragraphs>293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Bree Serif</vt:lpstr>
      <vt:lpstr>Varela Round</vt:lpstr>
      <vt:lpstr>Noto Sans Symbols</vt:lpstr>
      <vt:lpstr>Constantia</vt:lpstr>
      <vt:lpstr>Calibri</vt:lpstr>
      <vt:lpstr>Arial</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habell</dc:creator>
  <cp:lastModifiedBy>Jo Gardner</cp:lastModifiedBy>
  <cp:revision>1</cp:revision>
  <dcterms:modified xsi:type="dcterms:W3CDTF">2021-04-30T10:55:18Z</dcterms:modified>
</cp:coreProperties>
</file>