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62" r:id="rId5"/>
    <p:sldId id="263" r:id="rId6"/>
    <p:sldId id="264" r:id="rId7"/>
    <p:sldId id="265" r:id="rId8"/>
    <p:sldId id="261" r:id="rId9"/>
    <p:sldId id="276" r:id="rId10"/>
    <p:sldId id="273" r:id="rId11"/>
    <p:sldId id="266" r:id="rId12"/>
    <p:sldId id="267" r:id="rId13"/>
    <p:sldId id="272" r:id="rId14"/>
    <p:sldId id="258" r:id="rId15"/>
    <p:sldId id="268" r:id="rId16"/>
    <p:sldId id="269" r:id="rId17"/>
    <p:sldId id="270" r:id="rId18"/>
    <p:sldId id="271" r:id="rId19"/>
    <p:sldId id="260" r:id="rId2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FF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174"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parkhallschool.org.uk/" TargetMode="External"/></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parkhallschool.org.uk/" TargetMode="External"/><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arkhallschool.org.u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parkhallschool.org.uk/"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DA8EA1-F316-4A17-9D81-D216029B20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96" r="3843"/>
          <a:stretch/>
        </p:blipFill>
        <p:spPr>
          <a:xfrm rot="5400000">
            <a:off x="-677995" y="2356130"/>
            <a:ext cx="8220262" cy="6879478"/>
          </a:xfrm>
          <a:prstGeom prst="rect">
            <a:avLst/>
          </a:prstGeom>
        </p:spPr>
      </p:pic>
      <p:sp>
        <p:nvSpPr>
          <p:cNvPr id="12" name="Flowchart: Document 11">
            <a:extLst>
              <a:ext uri="{FF2B5EF4-FFF2-40B4-BE49-F238E27FC236}">
                <a16:creationId xmlns:a16="http://schemas.microsoft.com/office/drawing/2014/main" id="{59172B2D-B073-412D-B8C7-5871CF43E1CC}"/>
              </a:ext>
            </a:extLst>
          </p:cNvPr>
          <p:cNvSpPr/>
          <p:nvPr userDrawn="1"/>
        </p:nvSpPr>
        <p:spPr>
          <a:xfrm>
            <a:off x="0" y="0"/>
            <a:ext cx="6858000" cy="2133034"/>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498DAFE8-AEE4-4A6E-8773-9B8A578B252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4365" r="83917"/>
          <a:stretch/>
        </p:blipFill>
        <p:spPr>
          <a:xfrm>
            <a:off x="0" y="7875889"/>
            <a:ext cx="6858001" cy="2045663"/>
          </a:xfrm>
          <a:prstGeom prst="rect">
            <a:avLst/>
          </a:prstGeom>
        </p:spPr>
      </p:pic>
      <p:pic>
        <p:nvPicPr>
          <p:cNvPr id="15" name="Picture 2" descr="Park Hall Academy">
            <a:hlinkClick r:id="rId4"/>
            <a:extLst>
              <a:ext uri="{FF2B5EF4-FFF2-40B4-BE49-F238E27FC236}">
                <a16:creationId xmlns:a16="http://schemas.microsoft.com/office/drawing/2014/main" id="{D463CC47-8300-4381-86C6-98E8E03412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6286" y="158303"/>
            <a:ext cx="1139025" cy="13691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BFC9AA3-A876-47D3-A7A5-C2B655732BA6}"/>
              </a:ext>
            </a:extLst>
          </p:cNvPr>
          <p:cNvSpPr txBox="1"/>
          <p:nvPr userDrawn="1"/>
        </p:nvSpPr>
        <p:spPr>
          <a:xfrm>
            <a:off x="1398495" y="261477"/>
            <a:ext cx="4766809" cy="1015663"/>
          </a:xfrm>
          <a:prstGeom prst="rect">
            <a:avLst/>
          </a:prstGeom>
          <a:noFill/>
        </p:spPr>
        <p:txBody>
          <a:bodyPr wrap="square" rtlCol="0">
            <a:spAutoFit/>
          </a:bodyPr>
          <a:lstStyle/>
          <a:p>
            <a:r>
              <a:rPr lang="en-GB" sz="4000" dirty="0">
                <a:solidFill>
                  <a:srgbClr val="FFC000"/>
                </a:solidFill>
                <a:latin typeface="Georgia" panose="02040502050405020303" pitchFamily="18" charset="0"/>
                <a:cs typeface="Aparajita" panose="020B0502040204020203" pitchFamily="18" charset="0"/>
              </a:rPr>
              <a:t>Park Hall Academy</a:t>
            </a:r>
          </a:p>
          <a:p>
            <a:r>
              <a:rPr lang="en-GB" sz="2000" dirty="0">
                <a:solidFill>
                  <a:schemeClr val="bg1"/>
                </a:solidFill>
                <a:latin typeface="Georgia" panose="02040502050405020303" pitchFamily="18" charset="0"/>
                <a:cs typeface="Aparajita" panose="020B0502040204020203" pitchFamily="18" charset="0"/>
              </a:rPr>
              <a:t>Part of the Arden Multi Academy Trust</a:t>
            </a:r>
          </a:p>
        </p:txBody>
      </p:sp>
      <p:sp>
        <p:nvSpPr>
          <p:cNvPr id="17" name="TextBox 16">
            <a:extLst>
              <a:ext uri="{FF2B5EF4-FFF2-40B4-BE49-F238E27FC236}">
                <a16:creationId xmlns:a16="http://schemas.microsoft.com/office/drawing/2014/main" id="{46E85FA1-E015-4314-8A05-CB88725F8388}"/>
              </a:ext>
            </a:extLst>
          </p:cNvPr>
          <p:cNvSpPr txBox="1"/>
          <p:nvPr userDrawn="1"/>
        </p:nvSpPr>
        <p:spPr>
          <a:xfrm>
            <a:off x="133117" y="8265368"/>
            <a:ext cx="4300826" cy="1200329"/>
          </a:xfrm>
          <a:prstGeom prst="rect">
            <a:avLst/>
          </a:prstGeom>
          <a:noFill/>
        </p:spPr>
        <p:txBody>
          <a:bodyPr wrap="square" rtlCol="0">
            <a:spAutoFit/>
          </a:bodyPr>
          <a:lstStyle/>
          <a:p>
            <a:r>
              <a:rPr lang="en-GB" sz="3600" dirty="0">
                <a:solidFill>
                  <a:schemeClr val="bg1"/>
                </a:solidFill>
                <a:latin typeface="Georgia" panose="02040502050405020303" pitchFamily="18" charset="0"/>
                <a:cs typeface="Aparajita" panose="020B0502040204020203" pitchFamily="18" charset="0"/>
              </a:rPr>
              <a:t>Applicant  Information Pack</a:t>
            </a:r>
          </a:p>
        </p:txBody>
      </p:sp>
      <p:pic>
        <p:nvPicPr>
          <p:cNvPr id="14" name="Picture 13">
            <a:extLst>
              <a:ext uri="{FF2B5EF4-FFF2-40B4-BE49-F238E27FC236}">
                <a16:creationId xmlns:a16="http://schemas.microsoft.com/office/drawing/2014/main" id="{0BD7BD7A-911E-404D-A6B3-967E166663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06254" y="8001901"/>
            <a:ext cx="823246" cy="855907"/>
          </a:xfrm>
          <a:prstGeom prst="rect">
            <a:avLst/>
          </a:prstGeom>
        </p:spPr>
      </p:pic>
      <p:pic>
        <p:nvPicPr>
          <p:cNvPr id="23" name="Picture 22">
            <a:extLst>
              <a:ext uri="{FF2B5EF4-FFF2-40B4-BE49-F238E27FC236}">
                <a16:creationId xmlns:a16="http://schemas.microsoft.com/office/drawing/2014/main" id="{C891A0A9-1C84-4CDD-8812-DB0862F9EED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06254" y="8932955"/>
            <a:ext cx="855907" cy="855907"/>
          </a:xfrm>
          <a:prstGeom prst="rect">
            <a:avLst/>
          </a:prstGeom>
        </p:spPr>
      </p:pic>
    </p:spTree>
    <p:extLst>
      <p:ext uri="{BB962C8B-B14F-4D97-AF65-F5344CB8AC3E}">
        <p14:creationId xmlns:p14="http://schemas.microsoft.com/office/powerpoint/2010/main" val="257796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571669"/>
          </a:xfrm>
          <a:prstGeom prst="rect">
            <a:avLst/>
          </a:prstGeom>
        </p:spPr>
        <p:txBody>
          <a:bodyPr wrap="square">
            <a:noAutofit/>
          </a:bodyPr>
          <a:lstStyle/>
          <a:p>
            <a:pPr marL="0" indent="0">
              <a:buFont typeface="Arial" panose="020B0604020202020204" pitchFamily="34" charset="0"/>
              <a:buNone/>
            </a:pPr>
            <a:r>
              <a:rPr lang="en-GB" sz="1200" dirty="0"/>
              <a:t>At Park Hall in particular, we pride ourselves on providing a comprehensive training programme for all new staff, which is in additional to the weekly staff CPD sessions.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During the first term, we typically provide the following additional training:</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Understanding Park Hall’s standard operating procedures</a:t>
            </a:r>
          </a:p>
          <a:p>
            <a:pPr marL="171450" indent="-171450">
              <a:buFont typeface="Arial" panose="020B0604020202020204" pitchFamily="34" charset="0"/>
              <a:buChar char="•"/>
            </a:pPr>
            <a:r>
              <a:rPr lang="en-GB" sz="1200" dirty="0"/>
              <a:t>How to make an effective start to your lesson </a:t>
            </a:r>
          </a:p>
          <a:p>
            <a:pPr marL="171450" indent="-171450">
              <a:buFont typeface="Arial" panose="020B0604020202020204" pitchFamily="34" charset="0"/>
              <a:buChar char="•"/>
            </a:pPr>
            <a:r>
              <a:rPr lang="en-GB" sz="1200" dirty="0"/>
              <a:t>Understanding how to use the pastoral team to support you in the classroom</a:t>
            </a:r>
          </a:p>
          <a:p>
            <a:pPr marL="171450" indent="-171450">
              <a:buFont typeface="Arial" panose="020B0604020202020204" pitchFamily="34" charset="0"/>
              <a:buChar char="•"/>
            </a:pPr>
            <a:r>
              <a:rPr lang="en-GB" sz="1200" dirty="0"/>
              <a:t>Enhanced understanding of Safeguarding </a:t>
            </a:r>
          </a:p>
          <a:p>
            <a:pPr marL="171450" indent="-171450">
              <a:buFont typeface="Arial" panose="020B0604020202020204" pitchFamily="34" charset="0"/>
              <a:buChar char="•"/>
            </a:pPr>
            <a:r>
              <a:rPr lang="en-GB" sz="1200" dirty="0"/>
              <a:t>Enhanced understanding of the Prevent Strategy </a:t>
            </a:r>
          </a:p>
          <a:p>
            <a:pPr marL="171450" indent="-171450">
              <a:buFont typeface="Arial" panose="020B0604020202020204" pitchFamily="34" charset="0"/>
              <a:buChar char="•"/>
            </a:pPr>
            <a:r>
              <a:rPr lang="en-GB" sz="1200" dirty="0"/>
              <a:t>Developing your behaviour strategies in the classroom</a:t>
            </a:r>
          </a:p>
          <a:p>
            <a:pPr marL="171450" indent="-171450">
              <a:buFont typeface="Arial" panose="020B0604020202020204" pitchFamily="34" charset="0"/>
              <a:buChar char="•"/>
            </a:pPr>
            <a:r>
              <a:rPr lang="en-GB" sz="1200" dirty="0"/>
              <a:t>Understanding how to support pupils with special educational needs</a:t>
            </a:r>
          </a:p>
          <a:p>
            <a:pPr marL="171450" indent="-171450">
              <a:buFont typeface="Arial" panose="020B0604020202020204" pitchFamily="34" charset="0"/>
              <a:buChar char="•"/>
            </a:pPr>
            <a:r>
              <a:rPr lang="en-GB" sz="1200" dirty="0"/>
              <a:t>How to plan lesson plan for behaviour</a:t>
            </a:r>
          </a:p>
          <a:p>
            <a:pPr marL="171450" indent="-171450">
              <a:buFont typeface="Arial" panose="020B0604020202020204" pitchFamily="34" charset="0"/>
              <a:buChar char="•"/>
            </a:pPr>
            <a:r>
              <a:rPr lang="en-GB" sz="1200" dirty="0"/>
              <a:t>How you can mark effectively </a:t>
            </a:r>
          </a:p>
          <a:p>
            <a:pPr marL="171450" indent="-171450">
              <a:buFont typeface="Arial" panose="020B0604020202020204" pitchFamily="34" charset="0"/>
              <a:buChar char="•"/>
            </a:pPr>
            <a:r>
              <a:rPr lang="en-GB" sz="1200" dirty="0"/>
              <a:t>Understanding our rewards system</a:t>
            </a:r>
          </a:p>
          <a:p>
            <a:pPr marL="171450" indent="-171450">
              <a:buFont typeface="Arial" panose="020B0604020202020204" pitchFamily="34" charset="0"/>
              <a:buChar char="•"/>
            </a:pPr>
            <a:r>
              <a:rPr lang="en-GB" sz="1200" dirty="0"/>
              <a:t>Developing your understanding of our Sixth Form</a:t>
            </a:r>
          </a:p>
          <a:p>
            <a:pPr marL="171450" indent="-171450">
              <a:buFont typeface="Arial" panose="020B0604020202020204" pitchFamily="34" charset="0"/>
              <a:buChar char="•"/>
            </a:pPr>
            <a:r>
              <a:rPr lang="en-GB" sz="1200" dirty="0"/>
              <a:t>What makes an effective lesson?</a:t>
            </a:r>
          </a:p>
          <a:p>
            <a:pPr marL="171450" indent="-171450">
              <a:buFont typeface="Arial" panose="020B0604020202020204" pitchFamily="34" charset="0"/>
              <a:buChar char="•"/>
            </a:pPr>
            <a:r>
              <a:rPr lang="en-GB" sz="1200" dirty="0"/>
              <a:t>What makes effective assessment?</a:t>
            </a:r>
          </a:p>
          <a:p>
            <a:pPr marL="171450" indent="-171450">
              <a:buFont typeface="Arial" panose="020B0604020202020204" pitchFamily="34" charset="0"/>
              <a:buChar char="•"/>
            </a:pPr>
            <a:r>
              <a:rPr lang="en-GB" sz="1200" dirty="0"/>
              <a:t>How to input your data into the school mark sheets</a:t>
            </a:r>
          </a:p>
          <a:p>
            <a:pPr marL="171450" indent="-171450">
              <a:buFont typeface="Arial" panose="020B0604020202020204" pitchFamily="34" charset="0"/>
              <a:buChar char="•"/>
            </a:pPr>
            <a:r>
              <a:rPr lang="en-GB" sz="1200" dirty="0"/>
              <a:t>Understanding how pupils can response to feedback effectively </a:t>
            </a:r>
          </a:p>
          <a:p>
            <a:pPr marL="171450" indent="-171450">
              <a:buFont typeface="Arial" panose="020B0604020202020204" pitchFamily="34" charset="0"/>
              <a:buChar char="•"/>
            </a:pPr>
            <a:r>
              <a:rPr lang="en-GB" sz="1200" dirty="0"/>
              <a:t>Preparing for your first Parents Evening </a:t>
            </a:r>
          </a:p>
          <a:p>
            <a:pPr marL="171450" indent="-171450">
              <a:buFont typeface="Arial" panose="020B0604020202020204" pitchFamily="34" charset="0"/>
              <a:buChar char="•"/>
            </a:pPr>
            <a:r>
              <a:rPr lang="en-GB" sz="1200" dirty="0"/>
              <a:t>Understanding our community (including a mini bus tour)</a:t>
            </a:r>
          </a:p>
          <a:p>
            <a:pPr marL="171450" indent="-171450">
              <a:buFont typeface="Arial" panose="020B0604020202020204" pitchFamily="34" charset="0"/>
              <a:buChar char="•"/>
            </a:pPr>
            <a:r>
              <a:rPr lang="en-GB" sz="1200" dirty="0"/>
              <a:t>Understanding how to develop numeracy in your subject</a:t>
            </a:r>
          </a:p>
          <a:p>
            <a:pPr marL="171450" indent="-171450">
              <a:buFont typeface="Arial" panose="020B0604020202020204" pitchFamily="34" charset="0"/>
              <a:buChar char="•"/>
            </a:pPr>
            <a:r>
              <a:rPr lang="en-GB" sz="1200" dirty="0"/>
              <a:t>Understanding how to develop the more able in your subject</a:t>
            </a:r>
          </a:p>
          <a:p>
            <a:pPr marL="171450" indent="-171450">
              <a:buFont typeface="Arial" panose="020B0604020202020204" pitchFamily="34" charset="0"/>
              <a:buChar char="•"/>
            </a:pPr>
            <a:r>
              <a:rPr lang="en-GB" sz="1200" dirty="0"/>
              <a:t>New Staff </a:t>
            </a:r>
            <a:r>
              <a:rPr lang="en-GB" sz="1200" dirty="0" err="1"/>
              <a:t>Teachmeet</a:t>
            </a:r>
            <a:endParaRPr lang="en-GB" sz="1200" dirty="0"/>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If you are new to teaching at Post 16, we have developed a package of additional support and training across our multi academy trust, to ensure you have the support you need to feel confident in your delivery and assessment of the pupils. </a:t>
            </a:r>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5852884"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New Staff Training Programme</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9B44318-C38D-4A93-8E7F-9FF7AAFD128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44" b="95556" l="7917" r="91944">
                        <a14:foregroundMark x1="7917" y1="86806" x2="10139" y2="86389"/>
                        <a14:foregroundMark x1="22500" y1="91667" x2="26806" y2="91250"/>
                        <a14:foregroundMark x1="36528" y1="93611" x2="39583" y2="93194"/>
                        <a14:foregroundMark x1="62222" y1="95556" x2="65833" y2="94722"/>
                        <a14:foregroundMark x1="92083" y1="86528" x2="90000" y2="86667"/>
                        <a14:foregroundMark x1="52083" y1="9444" x2="47500" y2="9444"/>
                      </a14:backgroundRemoval>
                    </a14:imgEffect>
                  </a14:imgLayer>
                </a14:imgProps>
              </a:ext>
              <a:ext uri="{28A0092B-C50C-407E-A947-70E740481C1C}">
                <a14:useLocalDpi xmlns:a14="http://schemas.microsoft.com/office/drawing/2010/main" val="0"/>
              </a:ext>
            </a:extLst>
          </a:blip>
          <a:stretch>
            <a:fillRect/>
          </a:stretch>
        </p:blipFill>
        <p:spPr>
          <a:xfrm>
            <a:off x="4079140" y="6825208"/>
            <a:ext cx="2482592" cy="2482592"/>
          </a:xfrm>
          <a:prstGeom prst="rect">
            <a:avLst/>
          </a:prstGeom>
        </p:spPr>
      </p:pic>
    </p:spTree>
    <p:extLst>
      <p:ext uri="{BB962C8B-B14F-4D97-AF65-F5344CB8AC3E}">
        <p14:creationId xmlns:p14="http://schemas.microsoft.com/office/powerpoint/2010/main" val="222691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r>
              <a:rPr lang="en-GB" sz="1200" dirty="0"/>
              <a:t>Our aim is to encourage students to achieve the highest standards of which they are capable. We make every effort to ensure that work is stimulating, enjoyable and matched to their individual needs, so that all students fully engage in the learning process.   </a:t>
            </a:r>
          </a:p>
          <a:p>
            <a:endParaRPr lang="en-GB" sz="1200" dirty="0"/>
          </a:p>
          <a:p>
            <a:r>
              <a:rPr lang="en-GB" sz="1200" dirty="0"/>
              <a:t>We have designed our curriculum to embrace the following five curriculum principles to ensure that pupils: </a:t>
            </a:r>
          </a:p>
          <a:p>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4403770"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Curriculum Principles</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CB119F4-1EF1-4EB8-8CD0-F45D776E8437}"/>
              </a:ext>
            </a:extLst>
          </p:cNvPr>
          <p:cNvGrpSpPr/>
          <p:nvPr userDrawn="1"/>
        </p:nvGrpSpPr>
        <p:grpSpPr>
          <a:xfrm>
            <a:off x="1292495" y="3505951"/>
            <a:ext cx="4219875" cy="4222242"/>
            <a:chOff x="2269446" y="492998"/>
            <a:chExt cx="4219875" cy="4222242"/>
          </a:xfrm>
        </p:grpSpPr>
        <p:sp>
          <p:nvSpPr>
            <p:cNvPr id="7" name="Hexagon 6">
              <a:extLst>
                <a:ext uri="{FF2B5EF4-FFF2-40B4-BE49-F238E27FC236}">
                  <a16:creationId xmlns:a16="http://schemas.microsoft.com/office/drawing/2014/main" id="{EB9DE3A2-5206-4C92-83BA-D63E160C33DD}"/>
                </a:ext>
              </a:extLst>
            </p:cNvPr>
            <p:cNvSpPr/>
            <p:nvPr userDrawn="1"/>
          </p:nvSpPr>
          <p:spPr>
            <a:xfrm rot="21553200">
              <a:off x="3565190" y="492998"/>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2DD6C6C0-3899-48E9-BDBF-959930FD49CD}"/>
                </a:ext>
              </a:extLst>
            </p:cNvPr>
            <p:cNvSpPr/>
            <p:nvPr userDrawn="1"/>
          </p:nvSpPr>
          <p:spPr>
            <a:xfrm rot="21553200">
              <a:off x="3584580" y="1917173"/>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D2C3870D-7869-4566-B6B0-4EFFF4C3F691}"/>
                </a:ext>
              </a:extLst>
            </p:cNvPr>
            <p:cNvSpPr/>
            <p:nvPr userDrawn="1"/>
          </p:nvSpPr>
          <p:spPr>
            <a:xfrm rot="21553200">
              <a:off x="3603594" y="3341354"/>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1" dirty="0">
                  <a:latin typeface="Georgia" panose="02040502050405020303" pitchFamily="18" charset="0"/>
                </a:rPr>
                <a:t>High Expectations </a:t>
              </a:r>
            </a:p>
          </p:txBody>
        </p:sp>
        <p:sp>
          <p:nvSpPr>
            <p:cNvPr id="11" name="Hexagon 10">
              <a:extLst>
                <a:ext uri="{FF2B5EF4-FFF2-40B4-BE49-F238E27FC236}">
                  <a16:creationId xmlns:a16="http://schemas.microsoft.com/office/drawing/2014/main" id="{A66ECD04-4AB9-46C9-9525-9AA1E2B188F5}"/>
                </a:ext>
              </a:extLst>
            </p:cNvPr>
            <p:cNvSpPr/>
            <p:nvPr userDrawn="1"/>
          </p:nvSpPr>
          <p:spPr>
            <a:xfrm rot="21553200">
              <a:off x="4876149" y="1185103"/>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B0E7418-EAFE-463E-A852-C9DB1009C0D9}"/>
                </a:ext>
              </a:extLst>
            </p:cNvPr>
            <p:cNvSpPr/>
            <p:nvPr userDrawn="1"/>
          </p:nvSpPr>
          <p:spPr>
            <a:xfrm rot="21553200">
              <a:off x="4895613" y="2614772"/>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A3C6443E-BAC8-42F4-BCC2-1DD025079AB8}"/>
                </a:ext>
              </a:extLst>
            </p:cNvPr>
            <p:cNvSpPr/>
            <p:nvPr userDrawn="1"/>
          </p:nvSpPr>
          <p:spPr>
            <a:xfrm rot="21553200">
              <a:off x="2269446" y="1212347"/>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AD6EB72A-BD15-4F1E-88BE-7594EDA64D07}"/>
                </a:ext>
              </a:extLst>
            </p:cNvPr>
            <p:cNvSpPr/>
            <p:nvPr userDrawn="1"/>
          </p:nvSpPr>
          <p:spPr>
            <a:xfrm rot="21553200">
              <a:off x="2293202" y="2637659"/>
              <a:ext cx="1593708" cy="1373886"/>
            </a:xfrm>
            <a:prstGeom prst="hexagon">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User">
              <a:extLst>
                <a:ext uri="{FF2B5EF4-FFF2-40B4-BE49-F238E27FC236}">
                  <a16:creationId xmlns:a16="http://schemas.microsoft.com/office/drawing/2014/main" id="{A2AC5C35-F1BD-4630-AFAD-77795FA7A7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553200">
              <a:off x="3769795" y="2001685"/>
              <a:ext cx="1205111" cy="1205111"/>
            </a:xfrm>
            <a:prstGeom prst="rect">
              <a:avLst/>
            </a:prstGeom>
          </p:spPr>
        </p:pic>
        <p:pic>
          <p:nvPicPr>
            <p:cNvPr id="17" name="Graphic 16" descr="Graduation cap">
              <a:extLst>
                <a:ext uri="{FF2B5EF4-FFF2-40B4-BE49-F238E27FC236}">
                  <a16:creationId xmlns:a16="http://schemas.microsoft.com/office/drawing/2014/main" id="{ED46CB65-34B2-4C3A-BA03-C87F8F8CBC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553200" flipH="1">
              <a:off x="3764836" y="591620"/>
              <a:ext cx="1190777" cy="1190777"/>
            </a:xfrm>
            <a:prstGeom prst="rect">
              <a:avLst/>
            </a:prstGeom>
          </p:spPr>
        </p:pic>
        <p:pic>
          <p:nvPicPr>
            <p:cNvPr id="18" name="Graphic 17" descr="Heart">
              <a:extLst>
                <a:ext uri="{FF2B5EF4-FFF2-40B4-BE49-F238E27FC236}">
                  <a16:creationId xmlns:a16="http://schemas.microsoft.com/office/drawing/2014/main" id="{3D4844F8-DBF2-4B1D-8A4F-312E807056A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553200" flipH="1">
              <a:off x="2461848" y="1366465"/>
              <a:ext cx="1190777" cy="1190777"/>
            </a:xfrm>
            <a:prstGeom prst="rect">
              <a:avLst/>
            </a:prstGeom>
          </p:spPr>
        </p:pic>
        <p:pic>
          <p:nvPicPr>
            <p:cNvPr id="19" name="Graphic 18" descr="Plant">
              <a:extLst>
                <a:ext uri="{FF2B5EF4-FFF2-40B4-BE49-F238E27FC236}">
                  <a16:creationId xmlns:a16="http://schemas.microsoft.com/office/drawing/2014/main" id="{6BAF4D4C-858D-4FDA-8CFE-073F1C43A6F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553200" flipH="1">
              <a:off x="5084466" y="1286113"/>
              <a:ext cx="1190777" cy="1190777"/>
            </a:xfrm>
            <a:prstGeom prst="rect">
              <a:avLst/>
            </a:prstGeom>
          </p:spPr>
        </p:pic>
        <p:pic>
          <p:nvPicPr>
            <p:cNvPr id="20" name="Graphic 19" descr="Backpack">
              <a:extLst>
                <a:ext uri="{FF2B5EF4-FFF2-40B4-BE49-F238E27FC236}">
                  <a16:creationId xmlns:a16="http://schemas.microsoft.com/office/drawing/2014/main" id="{AA654B1D-AE78-4B99-A76C-B6B2C874555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553200" flipH="1">
              <a:off x="5104069" y="2726051"/>
              <a:ext cx="1190777" cy="1190777"/>
            </a:xfrm>
            <a:prstGeom prst="rect">
              <a:avLst/>
            </a:prstGeom>
          </p:spPr>
        </p:pic>
        <p:pic>
          <p:nvPicPr>
            <p:cNvPr id="21" name="Graphic 20" descr="Handshake">
              <a:extLst>
                <a:ext uri="{FF2B5EF4-FFF2-40B4-BE49-F238E27FC236}">
                  <a16:creationId xmlns:a16="http://schemas.microsoft.com/office/drawing/2014/main" id="{F694D100-5F2A-4A3C-A22D-62793B83A3C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553200" flipH="1">
              <a:off x="2474559" y="2781874"/>
              <a:ext cx="1190777" cy="1190777"/>
            </a:xfrm>
            <a:prstGeom prst="rect">
              <a:avLst/>
            </a:prstGeom>
          </p:spPr>
        </p:pic>
        <p:pic>
          <p:nvPicPr>
            <p:cNvPr id="22" name="Picture 21">
              <a:extLst>
                <a:ext uri="{FF2B5EF4-FFF2-40B4-BE49-F238E27FC236}">
                  <a16:creationId xmlns:a16="http://schemas.microsoft.com/office/drawing/2014/main" id="{9F0498AF-4014-4587-BFB5-5543BA7A2AC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3310">
              <a:off x="4548676" y="2788742"/>
              <a:ext cx="153721" cy="184776"/>
            </a:xfrm>
            <a:prstGeom prst="rect">
              <a:avLst/>
            </a:prstGeom>
          </p:spPr>
        </p:pic>
      </p:grpSp>
      <p:sp>
        <p:nvSpPr>
          <p:cNvPr id="23" name="Rectangle 22">
            <a:extLst>
              <a:ext uri="{FF2B5EF4-FFF2-40B4-BE49-F238E27FC236}">
                <a16:creationId xmlns:a16="http://schemas.microsoft.com/office/drawing/2014/main" id="{150BCD1B-C2E1-40AC-B0F7-71BE82FEB6F0}"/>
              </a:ext>
            </a:extLst>
          </p:cNvPr>
          <p:cNvSpPr/>
          <p:nvPr userDrawn="1"/>
        </p:nvSpPr>
        <p:spPr>
          <a:xfrm>
            <a:off x="1834715" y="2387141"/>
            <a:ext cx="3097115" cy="954107"/>
          </a:xfrm>
          <a:prstGeom prst="rect">
            <a:avLst/>
          </a:prstGeom>
        </p:spPr>
        <p:txBody>
          <a:bodyPr wrap="square">
            <a:spAutoFit/>
          </a:bodyPr>
          <a:lstStyle/>
          <a:p>
            <a:pPr algn="ctr"/>
            <a:r>
              <a:rPr lang="en-GB" sz="1200" b="1" dirty="0">
                <a:solidFill>
                  <a:srgbClr val="00B0F0"/>
                </a:solidFill>
                <a:latin typeface="+mj-lt"/>
              </a:rPr>
              <a:t>Become Subject Experts</a:t>
            </a:r>
          </a:p>
          <a:p>
            <a:pPr algn="ctr"/>
            <a:r>
              <a:rPr lang="en-GB" sz="1100" b="0" i="1" dirty="0">
                <a:solidFill>
                  <a:srgbClr val="00B0F0"/>
                </a:solidFill>
                <a:latin typeface="+mj-lt"/>
              </a:rPr>
              <a:t>Through the development of knowledge and skills, allowing them to develop subject mastery, through a spiral learning curriculum, leading to strong grades</a:t>
            </a:r>
            <a:r>
              <a:rPr lang="en-GB" sz="1000" b="0" i="1" dirty="0">
                <a:solidFill>
                  <a:srgbClr val="00B0F0"/>
                </a:solidFill>
                <a:latin typeface="+mj-lt"/>
              </a:rPr>
              <a:t>.</a:t>
            </a:r>
          </a:p>
        </p:txBody>
      </p:sp>
      <p:sp>
        <p:nvSpPr>
          <p:cNvPr id="24" name="Rectangle 23">
            <a:extLst>
              <a:ext uri="{FF2B5EF4-FFF2-40B4-BE49-F238E27FC236}">
                <a16:creationId xmlns:a16="http://schemas.microsoft.com/office/drawing/2014/main" id="{AA8E8425-6D9F-4E24-B011-5335EB4D44BD}"/>
              </a:ext>
            </a:extLst>
          </p:cNvPr>
          <p:cNvSpPr/>
          <p:nvPr userDrawn="1"/>
        </p:nvSpPr>
        <p:spPr>
          <a:xfrm>
            <a:off x="160765" y="3048390"/>
            <a:ext cx="2488245" cy="1308050"/>
          </a:xfrm>
          <a:prstGeom prst="rect">
            <a:avLst/>
          </a:prstGeom>
        </p:spPr>
        <p:txBody>
          <a:bodyPr wrap="square">
            <a:spAutoFit/>
          </a:bodyPr>
          <a:lstStyle/>
          <a:p>
            <a:r>
              <a:rPr lang="en-GB" sz="1200" b="1" dirty="0">
                <a:solidFill>
                  <a:srgbClr val="FF0000"/>
                </a:solidFill>
                <a:latin typeface="+mj-lt"/>
              </a:rPr>
              <a:t>Maintain and build a</a:t>
            </a:r>
          </a:p>
          <a:p>
            <a:r>
              <a:rPr lang="en-GB" sz="1200" b="1" dirty="0">
                <a:solidFill>
                  <a:srgbClr val="FF0000"/>
                </a:solidFill>
                <a:latin typeface="+mj-lt"/>
              </a:rPr>
              <a:t>“Love for Learning”</a:t>
            </a:r>
          </a:p>
          <a:p>
            <a:r>
              <a:rPr lang="en-GB" sz="1100" b="0" i="1" dirty="0">
                <a:solidFill>
                  <a:srgbClr val="FF0000"/>
                </a:solidFill>
                <a:latin typeface="+mj-lt"/>
              </a:rPr>
              <a:t>Through the delivery of the very best planned and delivered lessons, which are designed to help pupils of all abilities, make the journey primary school into early adulthood. </a:t>
            </a:r>
          </a:p>
        </p:txBody>
      </p:sp>
      <p:sp>
        <p:nvSpPr>
          <p:cNvPr id="25" name="Rectangle 24">
            <a:extLst>
              <a:ext uri="{FF2B5EF4-FFF2-40B4-BE49-F238E27FC236}">
                <a16:creationId xmlns:a16="http://schemas.microsoft.com/office/drawing/2014/main" id="{8D14DC70-71B6-422E-9B58-22E24E1E3ECB}"/>
              </a:ext>
            </a:extLst>
          </p:cNvPr>
          <p:cNvSpPr/>
          <p:nvPr userDrawn="1"/>
        </p:nvSpPr>
        <p:spPr>
          <a:xfrm>
            <a:off x="4219513" y="3027136"/>
            <a:ext cx="2418316" cy="1138773"/>
          </a:xfrm>
          <a:prstGeom prst="rect">
            <a:avLst/>
          </a:prstGeom>
        </p:spPr>
        <p:txBody>
          <a:bodyPr wrap="square">
            <a:spAutoFit/>
          </a:bodyPr>
          <a:lstStyle/>
          <a:p>
            <a:pPr marL="0" indent="0" algn="r">
              <a:buNone/>
            </a:pPr>
            <a:r>
              <a:rPr lang="en-GB" sz="1200" b="1" dirty="0">
                <a:solidFill>
                  <a:srgbClr val="009999"/>
                </a:solidFill>
                <a:latin typeface="+mj-lt"/>
              </a:rPr>
              <a:t>Have an enriched </a:t>
            </a:r>
          </a:p>
          <a:p>
            <a:pPr marL="0" indent="0" algn="r">
              <a:buNone/>
            </a:pPr>
            <a:r>
              <a:rPr lang="en-GB" sz="1200" b="1" dirty="0">
                <a:solidFill>
                  <a:srgbClr val="009999"/>
                </a:solidFill>
                <a:latin typeface="+mj-lt"/>
              </a:rPr>
              <a:t>“Park Hall” experience</a:t>
            </a:r>
          </a:p>
          <a:p>
            <a:pPr marL="0" indent="0" algn="r">
              <a:buNone/>
            </a:pPr>
            <a:r>
              <a:rPr lang="en-GB" sz="1100" b="0" i="1" dirty="0">
                <a:solidFill>
                  <a:srgbClr val="009999"/>
                </a:solidFill>
                <a:latin typeface="+mj-lt"/>
              </a:rPr>
              <a:t>Through the delivery of subject linked enrichment, which build resilience and respect, developing pupil’s understanding of British Values. </a:t>
            </a:r>
          </a:p>
        </p:txBody>
      </p:sp>
      <p:sp>
        <p:nvSpPr>
          <p:cNvPr id="26" name="Rectangle 25">
            <a:extLst>
              <a:ext uri="{FF2B5EF4-FFF2-40B4-BE49-F238E27FC236}">
                <a16:creationId xmlns:a16="http://schemas.microsoft.com/office/drawing/2014/main" id="{8063A1A2-FEDA-44B3-9DD6-C7D3E8906C6A}"/>
              </a:ext>
            </a:extLst>
          </p:cNvPr>
          <p:cNvSpPr/>
          <p:nvPr userDrawn="1"/>
        </p:nvSpPr>
        <p:spPr>
          <a:xfrm>
            <a:off x="4191225" y="7126410"/>
            <a:ext cx="2530758" cy="1123384"/>
          </a:xfrm>
          <a:prstGeom prst="rect">
            <a:avLst/>
          </a:prstGeom>
        </p:spPr>
        <p:txBody>
          <a:bodyPr wrap="square">
            <a:spAutoFit/>
          </a:bodyPr>
          <a:lstStyle/>
          <a:p>
            <a:pPr algn="r"/>
            <a:r>
              <a:rPr lang="en-GB" sz="1200" b="1" dirty="0">
                <a:solidFill>
                  <a:srgbClr val="FFC000"/>
                </a:solidFill>
                <a:latin typeface="+mj-lt"/>
              </a:rPr>
              <a:t>Be prepared for their future </a:t>
            </a:r>
          </a:p>
          <a:p>
            <a:pPr algn="r"/>
            <a:r>
              <a:rPr lang="en-GB" sz="1100" b="0" i="1" dirty="0">
                <a:solidFill>
                  <a:srgbClr val="FFC000"/>
                </a:solidFill>
                <a:latin typeface="+mj-lt"/>
              </a:rPr>
              <a:t>Through developing employability and life skills, that allow students to maximise their potential, and prepare them for the next stage of their education, career and for their future life.</a:t>
            </a:r>
          </a:p>
        </p:txBody>
      </p:sp>
      <p:sp>
        <p:nvSpPr>
          <p:cNvPr id="27" name="Rectangle 26">
            <a:extLst>
              <a:ext uri="{FF2B5EF4-FFF2-40B4-BE49-F238E27FC236}">
                <a16:creationId xmlns:a16="http://schemas.microsoft.com/office/drawing/2014/main" id="{ED7E4F2C-CC6F-46CB-899A-FEFB43EAC612}"/>
              </a:ext>
            </a:extLst>
          </p:cNvPr>
          <p:cNvSpPr/>
          <p:nvPr userDrawn="1"/>
        </p:nvSpPr>
        <p:spPr>
          <a:xfrm>
            <a:off x="110343" y="7261924"/>
            <a:ext cx="2740442" cy="954107"/>
          </a:xfrm>
          <a:prstGeom prst="rect">
            <a:avLst/>
          </a:prstGeom>
        </p:spPr>
        <p:txBody>
          <a:bodyPr wrap="square">
            <a:spAutoFit/>
          </a:bodyPr>
          <a:lstStyle/>
          <a:p>
            <a:r>
              <a:rPr lang="en-GB" sz="1200" b="1" dirty="0">
                <a:solidFill>
                  <a:srgbClr val="AA72D4"/>
                </a:solidFill>
                <a:latin typeface="+mj-lt"/>
              </a:rPr>
              <a:t>Become a broad and balanced citizen</a:t>
            </a:r>
          </a:p>
          <a:p>
            <a:r>
              <a:rPr lang="en-GB" sz="1100" b="0" i="1" dirty="0">
                <a:solidFill>
                  <a:srgbClr val="AA72D4"/>
                </a:solidFill>
                <a:latin typeface="+mj-lt"/>
              </a:rPr>
              <a:t>Through the delivery of a broad and balanced curriculum, equipping pupils to become a broad and balanced citizen, who contributes to society in a positive way.</a:t>
            </a:r>
          </a:p>
        </p:txBody>
      </p:sp>
    </p:spTree>
    <p:extLst>
      <p:ext uri="{BB962C8B-B14F-4D97-AF65-F5344CB8AC3E}">
        <p14:creationId xmlns:p14="http://schemas.microsoft.com/office/powerpoint/2010/main" val="138663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r>
              <a:rPr lang="en-GB" sz="1200" dirty="0"/>
              <a:t>The curriculum at Park Hall Academy aims to provide all students with a rich and broad curriculum that engages them and prepares them for their life and employment. It has been planned carefully with due regard to the context of the Academy as well as national legal requirements and financial probity. </a:t>
            </a:r>
          </a:p>
          <a:p>
            <a:endParaRPr lang="en-GB" sz="1200" dirty="0"/>
          </a:p>
          <a:p>
            <a:r>
              <a:rPr lang="en-GB" sz="1200" dirty="0"/>
              <a:t>At Park Hall Academy, we pride ourselves on the breadth and choice in our curriculum. We believe that, as our students move through the school, they need to study courses that stimulate their interest, support their future aspirations and give them strong foundations for their future education and career choices. This commitment to a wide range of courses, coupled with high quality teaching and learning within each course, supports student achievement and thus the best possible results. </a:t>
            </a:r>
          </a:p>
          <a:p>
            <a:endParaRPr lang="en-GB" sz="1200" dirty="0"/>
          </a:p>
          <a:p>
            <a:r>
              <a:rPr lang="en-GB" sz="1200" dirty="0"/>
              <a:t>We are delighted that this commitment to matching flexible curriculum courses to student need has been recognised by Ofsted. We also strive to ensure that each child can maximise their Progress 8 score by undertaking a broad and balanced curriculum.</a:t>
            </a:r>
          </a:p>
          <a:p>
            <a:endParaRPr lang="en-GB" sz="12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2727029"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Curriculum</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1F68FD86-CBEF-4217-A893-124541C5D7B0}"/>
              </a:ext>
            </a:extLst>
          </p:cNvPr>
          <p:cNvGraphicFramePr>
            <a:graphicFrameLocks/>
          </p:cNvGraphicFramePr>
          <p:nvPr userDrawn="1">
            <p:extLst>
              <p:ext uri="{D42A27DB-BD31-4B8C-83A1-F6EECF244321}">
                <p14:modId xmlns:p14="http://schemas.microsoft.com/office/powerpoint/2010/main" val="3480180538"/>
              </p:ext>
            </p:extLst>
          </p:nvPr>
        </p:nvGraphicFramePr>
        <p:xfrm>
          <a:off x="200075" y="3944889"/>
          <a:ext cx="6388731" cy="4482221"/>
        </p:xfrm>
        <a:graphic>
          <a:graphicData uri="http://schemas.openxmlformats.org/drawingml/2006/table">
            <a:tbl>
              <a:tblPr firstRow="1" firstCol="1" bandRow="1">
                <a:tableStyleId>{00A15C55-8517-42AA-B614-E9B94910E393}</a:tableStyleId>
              </a:tblPr>
              <a:tblGrid>
                <a:gridCol w="1353133">
                  <a:extLst>
                    <a:ext uri="{9D8B030D-6E8A-4147-A177-3AD203B41FA5}">
                      <a16:colId xmlns:a16="http://schemas.microsoft.com/office/drawing/2014/main" val="2396284330"/>
                    </a:ext>
                  </a:extLst>
                </a:gridCol>
                <a:gridCol w="716815">
                  <a:extLst>
                    <a:ext uri="{9D8B030D-6E8A-4147-A177-3AD203B41FA5}">
                      <a16:colId xmlns:a16="http://schemas.microsoft.com/office/drawing/2014/main" val="1449487288"/>
                    </a:ext>
                  </a:extLst>
                </a:gridCol>
                <a:gridCol w="716815">
                  <a:extLst>
                    <a:ext uri="{9D8B030D-6E8A-4147-A177-3AD203B41FA5}">
                      <a16:colId xmlns:a16="http://schemas.microsoft.com/office/drawing/2014/main" val="2061258459"/>
                    </a:ext>
                  </a:extLst>
                </a:gridCol>
                <a:gridCol w="721927">
                  <a:extLst>
                    <a:ext uri="{9D8B030D-6E8A-4147-A177-3AD203B41FA5}">
                      <a16:colId xmlns:a16="http://schemas.microsoft.com/office/drawing/2014/main" val="2655533193"/>
                    </a:ext>
                  </a:extLst>
                </a:gridCol>
                <a:gridCol w="721927">
                  <a:extLst>
                    <a:ext uri="{9D8B030D-6E8A-4147-A177-3AD203B41FA5}">
                      <a16:colId xmlns:a16="http://schemas.microsoft.com/office/drawing/2014/main" val="3680147780"/>
                    </a:ext>
                  </a:extLst>
                </a:gridCol>
                <a:gridCol w="721927">
                  <a:extLst>
                    <a:ext uri="{9D8B030D-6E8A-4147-A177-3AD203B41FA5}">
                      <a16:colId xmlns:a16="http://schemas.microsoft.com/office/drawing/2014/main" val="55269069"/>
                    </a:ext>
                  </a:extLst>
                </a:gridCol>
                <a:gridCol w="721927">
                  <a:extLst>
                    <a:ext uri="{9D8B030D-6E8A-4147-A177-3AD203B41FA5}">
                      <a16:colId xmlns:a16="http://schemas.microsoft.com/office/drawing/2014/main" val="3889763817"/>
                    </a:ext>
                  </a:extLst>
                </a:gridCol>
                <a:gridCol w="714260">
                  <a:extLst>
                    <a:ext uri="{9D8B030D-6E8A-4147-A177-3AD203B41FA5}">
                      <a16:colId xmlns:a16="http://schemas.microsoft.com/office/drawing/2014/main" val="1668855589"/>
                    </a:ext>
                  </a:extLst>
                </a:gridCol>
              </a:tblGrid>
              <a:tr h="234973">
                <a:tc rowSpan="3">
                  <a:txBody>
                    <a:bodyPr/>
                    <a:lstStyle/>
                    <a:p>
                      <a:pPr>
                        <a:spcAft>
                          <a:spcPts val="0"/>
                        </a:spcAft>
                      </a:pPr>
                      <a:r>
                        <a:rPr lang="en-GB" sz="1200" dirty="0">
                          <a:solidFill>
                            <a:schemeClr val="bg1"/>
                          </a:solidFill>
                          <a:effectLst/>
                        </a:rPr>
                        <a:t>Subjects</a:t>
                      </a:r>
                      <a:endParaRPr lang="en-GB" sz="12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gridSpan="7">
                  <a:txBody>
                    <a:bodyPr/>
                    <a:lstStyle/>
                    <a:p>
                      <a:pPr algn="ctr">
                        <a:spcAft>
                          <a:spcPts val="0"/>
                        </a:spcAft>
                      </a:pPr>
                      <a:r>
                        <a:rPr lang="en-GB" sz="1200" b="1" dirty="0">
                          <a:solidFill>
                            <a:schemeClr val="bg1"/>
                          </a:solidFill>
                          <a:effectLst/>
                        </a:rPr>
                        <a:t>Park Hall Academy 2021-2022</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27535480"/>
                  </a:ext>
                </a:extLst>
              </a:tr>
              <a:tr h="234973">
                <a:tc vMerge="1">
                  <a:txBody>
                    <a:bodyPr/>
                    <a:lstStyle/>
                    <a:p>
                      <a:endParaRPr lang="en-GB"/>
                    </a:p>
                  </a:txBody>
                  <a:tcPr/>
                </a:tc>
                <a:tc gridSpan="3">
                  <a:txBody>
                    <a:bodyPr/>
                    <a:lstStyle/>
                    <a:p>
                      <a:pPr algn="ctr">
                        <a:spcAft>
                          <a:spcPts val="0"/>
                        </a:spcAft>
                      </a:pPr>
                      <a:r>
                        <a:rPr lang="en-GB" sz="1200" b="1" dirty="0">
                          <a:solidFill>
                            <a:schemeClr val="bg1"/>
                          </a:solidFill>
                          <a:effectLst/>
                        </a:rPr>
                        <a:t>Key Stage 3</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gridSpan="2">
                  <a:txBody>
                    <a:bodyPr/>
                    <a:lstStyle/>
                    <a:p>
                      <a:pPr algn="ctr">
                        <a:spcAft>
                          <a:spcPts val="0"/>
                        </a:spcAft>
                      </a:pPr>
                      <a:r>
                        <a:rPr lang="en-GB" sz="1200" b="1" dirty="0">
                          <a:solidFill>
                            <a:schemeClr val="bg1"/>
                          </a:solidFill>
                          <a:effectLst/>
                        </a:rPr>
                        <a:t>Key Stage 4</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gridSpan="2">
                  <a:txBody>
                    <a:bodyPr/>
                    <a:lstStyle/>
                    <a:p>
                      <a:pPr algn="ctr">
                        <a:spcAft>
                          <a:spcPts val="0"/>
                        </a:spcAft>
                      </a:pPr>
                      <a:r>
                        <a:rPr lang="en-GB" sz="1200" b="1" dirty="0">
                          <a:solidFill>
                            <a:schemeClr val="bg1"/>
                          </a:solidFill>
                          <a:effectLst/>
                        </a:rPr>
                        <a:t>Key Stage 5</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935819184"/>
                  </a:ext>
                </a:extLst>
              </a:tr>
              <a:tr h="234973">
                <a:tc vMerge="1">
                  <a:txBody>
                    <a:bodyPr/>
                    <a:lstStyle/>
                    <a:p>
                      <a:endParaRPr lang="en-GB"/>
                    </a:p>
                  </a:txBody>
                  <a:tcPr/>
                </a:tc>
                <a:tc>
                  <a:txBody>
                    <a:bodyPr/>
                    <a:lstStyle/>
                    <a:p>
                      <a:pPr algn="ctr">
                        <a:spcAft>
                          <a:spcPts val="0"/>
                        </a:spcAft>
                      </a:pPr>
                      <a:r>
                        <a:rPr lang="en-GB" sz="1200" b="1" dirty="0">
                          <a:solidFill>
                            <a:schemeClr val="bg1"/>
                          </a:solidFill>
                          <a:effectLst/>
                        </a:rPr>
                        <a:t>7</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dirty="0">
                          <a:solidFill>
                            <a:schemeClr val="bg1"/>
                          </a:solidFill>
                          <a:effectLst/>
                        </a:rPr>
                        <a:t>8</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dirty="0">
                          <a:solidFill>
                            <a:schemeClr val="bg1"/>
                          </a:solidFill>
                          <a:effectLst/>
                        </a:rPr>
                        <a:t>9</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a:solidFill>
                            <a:schemeClr val="bg1"/>
                          </a:solidFill>
                          <a:effectLst/>
                        </a:rPr>
                        <a:t>10</a:t>
                      </a:r>
                      <a:endParaRPr lang="en-GB" sz="1200" b="1">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dirty="0">
                          <a:solidFill>
                            <a:schemeClr val="bg1"/>
                          </a:solidFill>
                          <a:effectLst/>
                        </a:rPr>
                        <a:t>11</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dirty="0">
                          <a:solidFill>
                            <a:schemeClr val="bg1"/>
                          </a:solidFill>
                          <a:effectLst/>
                        </a:rPr>
                        <a:t>12</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en-GB" sz="1200" b="1" dirty="0">
                          <a:solidFill>
                            <a:schemeClr val="bg1"/>
                          </a:solidFill>
                          <a:effectLst/>
                        </a:rPr>
                        <a:t>13</a:t>
                      </a:r>
                      <a:endParaRPr lang="en-GB" sz="12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77571193"/>
                  </a:ext>
                </a:extLst>
              </a:tr>
              <a:tr h="234973">
                <a:tc>
                  <a:txBody>
                    <a:bodyPr/>
                    <a:lstStyle/>
                    <a:p>
                      <a:pPr>
                        <a:spcAft>
                          <a:spcPts val="0"/>
                        </a:spcAft>
                      </a:pPr>
                      <a:r>
                        <a:rPr lang="en-GB" sz="800">
                          <a:solidFill>
                            <a:schemeClr val="tx1"/>
                          </a:solidFill>
                          <a:effectLst/>
                        </a:rPr>
                        <a:t>Art and design</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70294552"/>
                  </a:ext>
                </a:extLst>
              </a:tr>
              <a:tr h="234973">
                <a:tc>
                  <a:txBody>
                    <a:bodyPr/>
                    <a:lstStyle/>
                    <a:p>
                      <a:pPr>
                        <a:spcAft>
                          <a:spcPts val="0"/>
                        </a:spcAft>
                      </a:pPr>
                      <a:r>
                        <a:rPr lang="en-GB" sz="800" dirty="0">
                          <a:solidFill>
                            <a:schemeClr val="tx1"/>
                          </a:solidFill>
                          <a:effectLst/>
                        </a:rPr>
                        <a:t>Design and technology</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30468185"/>
                  </a:ext>
                </a:extLst>
              </a:tr>
              <a:tr h="234973">
                <a:tc>
                  <a:txBody>
                    <a:bodyPr/>
                    <a:lstStyle/>
                    <a:p>
                      <a:pPr>
                        <a:spcAft>
                          <a:spcPts val="0"/>
                        </a:spcAft>
                      </a:pPr>
                      <a:r>
                        <a:rPr lang="en-GB" sz="800" dirty="0">
                          <a:solidFill>
                            <a:schemeClr val="tx1"/>
                          </a:solidFill>
                          <a:effectLst/>
                        </a:rPr>
                        <a:t>English</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39531919"/>
                  </a:ext>
                </a:extLst>
              </a:tr>
              <a:tr h="234973">
                <a:tc>
                  <a:txBody>
                    <a:bodyPr/>
                    <a:lstStyle/>
                    <a:p>
                      <a:pPr>
                        <a:spcAft>
                          <a:spcPts val="0"/>
                        </a:spcAft>
                      </a:pPr>
                      <a:r>
                        <a:rPr lang="en-GB" sz="800" dirty="0">
                          <a:solidFill>
                            <a:schemeClr val="tx1"/>
                          </a:solidFill>
                          <a:effectLst/>
                        </a:rPr>
                        <a:t>Enterprise </a:t>
                      </a:r>
                    </a:p>
                    <a:p>
                      <a:pPr>
                        <a:spcAft>
                          <a:spcPts val="0"/>
                        </a:spcAft>
                      </a:pPr>
                      <a:r>
                        <a:rPr lang="en-GB" sz="600" dirty="0">
                          <a:solidFill>
                            <a:schemeClr val="tx1"/>
                          </a:solidFill>
                          <a:effectLst/>
                        </a:rPr>
                        <a:t>(ICT, Business and Computer Science)</a:t>
                      </a:r>
                      <a:endParaRPr lang="en-GB" sz="6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58807390"/>
                  </a:ext>
                </a:extLst>
              </a:tr>
              <a:tr h="234973">
                <a:tc>
                  <a:txBody>
                    <a:bodyPr/>
                    <a:lstStyle/>
                    <a:p>
                      <a:pPr>
                        <a:spcAft>
                          <a:spcPts val="0"/>
                        </a:spcAft>
                      </a:pPr>
                      <a:r>
                        <a:rPr lang="en-GB" sz="800" dirty="0">
                          <a:solidFill>
                            <a:schemeClr val="tx1"/>
                          </a:solidFill>
                          <a:effectLst/>
                        </a:rPr>
                        <a:t>Food Technology</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75974356"/>
                  </a:ext>
                </a:extLst>
              </a:tr>
              <a:tr h="234973">
                <a:tc>
                  <a:txBody>
                    <a:bodyPr/>
                    <a:lstStyle/>
                    <a:p>
                      <a:pPr>
                        <a:spcAft>
                          <a:spcPts val="0"/>
                        </a:spcAft>
                      </a:pPr>
                      <a:r>
                        <a:rPr lang="en-GB" sz="800" dirty="0">
                          <a:solidFill>
                            <a:schemeClr val="tx1"/>
                          </a:solidFill>
                          <a:effectLst/>
                        </a:rPr>
                        <a:t>Geography</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92873917"/>
                  </a:ext>
                </a:extLst>
              </a:tr>
              <a:tr h="234973">
                <a:tc>
                  <a:txBody>
                    <a:bodyPr/>
                    <a:lstStyle/>
                    <a:p>
                      <a:pPr>
                        <a:spcAft>
                          <a:spcPts val="0"/>
                        </a:spcAft>
                      </a:pPr>
                      <a:r>
                        <a:rPr lang="en-GB" sz="800" dirty="0">
                          <a:solidFill>
                            <a:schemeClr val="tx1"/>
                          </a:solidFill>
                          <a:effectLst/>
                        </a:rPr>
                        <a:t>History </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42816678"/>
                  </a:ext>
                </a:extLst>
              </a:tr>
              <a:tr h="234973">
                <a:tc>
                  <a:txBody>
                    <a:bodyPr/>
                    <a:lstStyle/>
                    <a:p>
                      <a:pPr>
                        <a:spcAft>
                          <a:spcPts val="0"/>
                        </a:spcAft>
                      </a:pPr>
                      <a:r>
                        <a:rPr lang="en-GB" sz="800" dirty="0">
                          <a:solidFill>
                            <a:schemeClr val="tx1"/>
                          </a:solidFill>
                          <a:effectLst/>
                        </a:rPr>
                        <a:t>Languages </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1781547"/>
                  </a:ext>
                </a:extLst>
              </a:tr>
              <a:tr h="234973">
                <a:tc>
                  <a:txBody>
                    <a:bodyPr/>
                    <a:lstStyle/>
                    <a:p>
                      <a:pPr>
                        <a:spcAft>
                          <a:spcPts val="0"/>
                        </a:spcAft>
                      </a:pPr>
                      <a:r>
                        <a:rPr lang="en-GB" sz="800" dirty="0">
                          <a:solidFill>
                            <a:schemeClr val="tx1"/>
                          </a:solidFill>
                          <a:effectLst/>
                        </a:rPr>
                        <a:t>Maths</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86476538"/>
                  </a:ext>
                </a:extLst>
              </a:tr>
              <a:tr h="234973">
                <a:tc>
                  <a:txBody>
                    <a:bodyPr/>
                    <a:lstStyle/>
                    <a:p>
                      <a:pPr>
                        <a:spcAft>
                          <a:spcPts val="0"/>
                        </a:spcAft>
                      </a:pPr>
                      <a:r>
                        <a:rPr lang="en-GB" sz="800" dirty="0">
                          <a:solidFill>
                            <a:schemeClr val="tx1"/>
                          </a:solidFill>
                          <a:effectLst/>
                        </a:rPr>
                        <a:t>Media Studies</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62964313"/>
                  </a:ext>
                </a:extLst>
              </a:tr>
              <a:tr h="234973">
                <a:tc>
                  <a:txBody>
                    <a:bodyPr/>
                    <a:lstStyle/>
                    <a:p>
                      <a:pPr>
                        <a:spcAft>
                          <a:spcPts val="0"/>
                        </a:spcAft>
                      </a:pPr>
                      <a:r>
                        <a:rPr lang="en-GB" sz="800" dirty="0">
                          <a:solidFill>
                            <a:schemeClr val="tx1"/>
                          </a:solidFill>
                          <a:effectLst/>
                        </a:rPr>
                        <a:t>Performing Arts (Dance, Drama and Music) </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75423984"/>
                  </a:ext>
                </a:extLst>
              </a:tr>
              <a:tr h="234973">
                <a:tc>
                  <a:txBody>
                    <a:bodyPr/>
                    <a:lstStyle/>
                    <a:p>
                      <a:pPr>
                        <a:spcAft>
                          <a:spcPts val="0"/>
                        </a:spcAft>
                      </a:pPr>
                      <a:r>
                        <a:rPr lang="en-GB" sz="800" dirty="0">
                          <a:solidFill>
                            <a:schemeClr val="tx1"/>
                          </a:solidFill>
                          <a:effectLst/>
                        </a:rPr>
                        <a:t>Physical education</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67409291"/>
                  </a:ext>
                </a:extLst>
              </a:tr>
              <a:tr h="234973">
                <a:tc>
                  <a:txBody>
                    <a:bodyPr/>
                    <a:lstStyle/>
                    <a:p>
                      <a:pPr>
                        <a:spcAft>
                          <a:spcPts val="0"/>
                        </a:spcAft>
                      </a:pPr>
                      <a:r>
                        <a:rPr lang="en-GB" sz="800" dirty="0">
                          <a:solidFill>
                            <a:schemeClr val="tx1"/>
                          </a:solidFill>
                          <a:effectLst/>
                        </a:rPr>
                        <a:t>RE</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29133733"/>
                  </a:ext>
                </a:extLst>
              </a:tr>
              <a:tr h="234973">
                <a:tc>
                  <a:txBody>
                    <a:bodyPr/>
                    <a:lstStyle/>
                    <a:p>
                      <a:pPr>
                        <a:spcAft>
                          <a:spcPts val="0"/>
                        </a:spcAft>
                      </a:pPr>
                      <a:r>
                        <a:rPr lang="en-GB" sz="800" dirty="0">
                          <a:solidFill>
                            <a:schemeClr val="tx1"/>
                          </a:solidFill>
                          <a:effectLst/>
                        </a:rPr>
                        <a:t>Science</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59234338"/>
                  </a:ext>
                </a:extLst>
              </a:tr>
              <a:tr h="234973">
                <a:tc>
                  <a:txBody>
                    <a:bodyPr/>
                    <a:lstStyle/>
                    <a:p>
                      <a:pPr>
                        <a:spcAft>
                          <a:spcPts val="0"/>
                        </a:spcAft>
                      </a:pPr>
                      <a:r>
                        <a:rPr lang="en-GB" sz="800" dirty="0">
                          <a:solidFill>
                            <a:schemeClr val="tx1"/>
                          </a:solidFill>
                          <a:effectLst/>
                        </a:rPr>
                        <a:t>Social Education (Citizenship and PSHE)</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sym typeface="Wingdings" panose="05000000000000000000" pitchFamily="2" charset="2"/>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sym typeface="Wingdings" panose="05000000000000000000" pitchFamily="2" charset="2"/>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93755957"/>
                  </a:ext>
                </a:extLst>
              </a:tr>
              <a:tr h="234973">
                <a:tc>
                  <a:txBody>
                    <a:bodyPr/>
                    <a:lstStyle/>
                    <a:p>
                      <a:pPr>
                        <a:spcAft>
                          <a:spcPts val="0"/>
                        </a:spcAft>
                      </a:pPr>
                      <a:r>
                        <a:rPr lang="en-GB" sz="800" dirty="0">
                          <a:solidFill>
                            <a:schemeClr val="tx1"/>
                          </a:solidFill>
                          <a:effectLst/>
                        </a:rPr>
                        <a:t>Social Sciences</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a:solidFill>
                            <a:schemeClr val="tx1"/>
                          </a:solidFill>
                          <a:effectLst/>
                        </a:rPr>
                        <a:t>-</a:t>
                      </a:r>
                      <a:endParaRPr lang="en-GB" sz="80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800" dirty="0">
                          <a:solidFill>
                            <a:schemeClr val="tx1"/>
                          </a:solidFill>
                          <a:effectLst/>
                        </a:rPr>
                        <a:t>Optional</a:t>
                      </a:r>
                      <a:endParaRPr lang="en-GB" sz="8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4008336"/>
                  </a:ext>
                </a:extLst>
              </a:tr>
            </a:tbl>
          </a:graphicData>
        </a:graphic>
      </p:graphicFrame>
    </p:spTree>
    <p:extLst>
      <p:ext uri="{BB962C8B-B14F-4D97-AF65-F5344CB8AC3E}">
        <p14:creationId xmlns:p14="http://schemas.microsoft.com/office/powerpoint/2010/main" val="127201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endParaRPr lang="en-GB" sz="12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4413388"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Curriculum Outcomes</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EC2DAB8-DE00-43E6-B54D-A5B128B8DCEC}"/>
              </a:ext>
            </a:extLst>
          </p:cNvPr>
          <p:cNvPicPr>
            <a:picLocks noChangeAspect="1"/>
          </p:cNvPicPr>
          <p:nvPr userDrawn="1"/>
        </p:nvPicPr>
        <p:blipFill>
          <a:blip r:embed="rId2"/>
          <a:stretch>
            <a:fillRect/>
          </a:stretch>
        </p:blipFill>
        <p:spPr>
          <a:xfrm>
            <a:off x="415615" y="2504728"/>
            <a:ext cx="6192135" cy="4737607"/>
          </a:xfrm>
          <a:prstGeom prst="rect">
            <a:avLst/>
          </a:prstGeom>
        </p:spPr>
      </p:pic>
      <p:sp>
        <p:nvSpPr>
          <p:cNvPr id="9" name="Rectangle 8">
            <a:extLst>
              <a:ext uri="{FF2B5EF4-FFF2-40B4-BE49-F238E27FC236}">
                <a16:creationId xmlns:a16="http://schemas.microsoft.com/office/drawing/2014/main" id="{C6DA90AD-340C-4B71-9476-0CDF5D1FE679}"/>
              </a:ext>
            </a:extLst>
          </p:cNvPr>
          <p:cNvSpPr/>
          <p:nvPr userDrawn="1"/>
        </p:nvSpPr>
        <p:spPr>
          <a:xfrm>
            <a:off x="208067" y="1000894"/>
            <a:ext cx="6388732" cy="6544386"/>
          </a:xfrm>
          <a:prstGeom prst="rect">
            <a:avLst/>
          </a:prstGeom>
        </p:spPr>
        <p:txBody>
          <a:bodyPr wrap="square">
            <a:noAutofit/>
          </a:bodyPr>
          <a:lstStyle/>
          <a:p>
            <a:r>
              <a:rPr lang="en-GB" sz="1200" dirty="0"/>
              <a:t>Our pupils achieved very well in 2019, achieving progress that is “above average” considering their individual starting points.  We are committed to doing the very best for our pupils, which resulted in us having one of the lowest rates of exclusions in Solihull Local Authority 2018-2019.  </a:t>
            </a:r>
          </a:p>
          <a:p>
            <a:endParaRPr lang="en-GB" sz="1200" dirty="0"/>
          </a:p>
          <a:p>
            <a:r>
              <a:rPr lang="en-GB" sz="1200" dirty="0"/>
              <a:t>Here is a summary of our provisional 2019 curriculum outcomes from the Department for Education.</a:t>
            </a:r>
          </a:p>
          <a:p>
            <a:endParaRPr lang="en-GB" sz="1200" dirty="0"/>
          </a:p>
        </p:txBody>
      </p:sp>
    </p:spTree>
    <p:extLst>
      <p:ext uri="{BB962C8B-B14F-4D97-AF65-F5344CB8AC3E}">
        <p14:creationId xmlns:p14="http://schemas.microsoft.com/office/powerpoint/2010/main" val="37551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2706190"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Job Description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EF24A60-6C3D-47E7-92EE-E9A41AAA584B}"/>
              </a:ext>
            </a:extLst>
          </p:cNvPr>
          <p:cNvGraphicFramePr>
            <a:graphicFrameLocks noGrp="1"/>
          </p:cNvGraphicFramePr>
          <p:nvPr userDrawn="1">
            <p:extLst>
              <p:ext uri="{D42A27DB-BD31-4B8C-83A1-F6EECF244321}">
                <p14:modId xmlns:p14="http://schemas.microsoft.com/office/powerpoint/2010/main" val="3185080100"/>
              </p:ext>
            </p:extLst>
          </p:nvPr>
        </p:nvGraphicFramePr>
        <p:xfrm>
          <a:off x="255362" y="1032059"/>
          <a:ext cx="6341990" cy="720000"/>
        </p:xfrm>
        <a:graphic>
          <a:graphicData uri="http://schemas.openxmlformats.org/drawingml/2006/table">
            <a:tbl>
              <a:tblPr firstRow="1" firstCol="1" bandRow="1">
                <a:tableStyleId>{5C22544A-7EE6-4342-B048-85BDC9FD1C3A}</a:tableStyleId>
              </a:tblPr>
              <a:tblGrid>
                <a:gridCol w="2381550">
                  <a:extLst>
                    <a:ext uri="{9D8B030D-6E8A-4147-A177-3AD203B41FA5}">
                      <a16:colId xmlns:a16="http://schemas.microsoft.com/office/drawing/2014/main" val="2744580925"/>
                    </a:ext>
                  </a:extLst>
                </a:gridCol>
                <a:gridCol w="3960440">
                  <a:extLst>
                    <a:ext uri="{9D8B030D-6E8A-4147-A177-3AD203B41FA5}">
                      <a16:colId xmlns:a16="http://schemas.microsoft.com/office/drawing/2014/main" val="1893516352"/>
                    </a:ext>
                  </a:extLst>
                </a:gridCol>
              </a:tblGrid>
              <a:tr h="360000">
                <a:tc>
                  <a:txBody>
                    <a:bodyPr/>
                    <a:lstStyle/>
                    <a:p>
                      <a:pPr>
                        <a:spcAft>
                          <a:spcPts val="0"/>
                        </a:spcAft>
                      </a:pPr>
                      <a:r>
                        <a:rPr lang="en-GB" sz="1400" dirty="0">
                          <a:solidFill>
                            <a:schemeClr val="tx1"/>
                          </a:solidFill>
                          <a:effectLst/>
                        </a:rPr>
                        <a:t>Job Title</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461393"/>
                  </a:ext>
                </a:extLst>
              </a:tr>
              <a:tr h="360000">
                <a:tc>
                  <a:txBody>
                    <a:bodyPr/>
                    <a:lstStyle/>
                    <a:p>
                      <a:pPr>
                        <a:spcAft>
                          <a:spcPts val="0"/>
                        </a:spcAft>
                      </a:pPr>
                      <a:r>
                        <a:rPr lang="en-GB" sz="1400" dirty="0">
                          <a:solidFill>
                            <a:schemeClr val="tx1"/>
                          </a:solidFill>
                          <a:effectLst/>
                        </a:rPr>
                        <a:t>Reporting Arrangements</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solidFill>
                            <a:schemeClr val="tx1"/>
                          </a:solidFill>
                          <a:effectLst/>
                        </a:rPr>
                        <a:t>Report to the Head of Faculty/Department</a:t>
                      </a:r>
                      <a:endParaRPr lang="en-GB"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611110"/>
                  </a:ext>
                </a:extLst>
              </a:tr>
            </a:tbl>
          </a:graphicData>
        </a:graphic>
      </p:graphicFrame>
      <p:graphicFrame>
        <p:nvGraphicFramePr>
          <p:cNvPr id="5" name="Table 4">
            <a:extLst>
              <a:ext uri="{FF2B5EF4-FFF2-40B4-BE49-F238E27FC236}">
                <a16:creationId xmlns:a16="http://schemas.microsoft.com/office/drawing/2014/main" id="{45ACB656-4212-4209-A862-7C71C7F69CE5}"/>
              </a:ext>
            </a:extLst>
          </p:cNvPr>
          <p:cNvGraphicFramePr>
            <a:graphicFrameLocks noGrp="1"/>
          </p:cNvGraphicFramePr>
          <p:nvPr userDrawn="1">
            <p:extLst>
              <p:ext uri="{D42A27DB-BD31-4B8C-83A1-F6EECF244321}">
                <p14:modId xmlns:p14="http://schemas.microsoft.com/office/powerpoint/2010/main" val="2227683415"/>
              </p:ext>
            </p:extLst>
          </p:nvPr>
        </p:nvGraphicFramePr>
        <p:xfrm>
          <a:off x="264550" y="1995423"/>
          <a:ext cx="6332802" cy="2371680"/>
        </p:xfrm>
        <a:graphic>
          <a:graphicData uri="http://schemas.openxmlformats.org/drawingml/2006/table">
            <a:tbl>
              <a:tblPr firstRow="1" firstCol="1" bandRow="1">
                <a:tableStyleId>{5C22544A-7EE6-4342-B048-85BDC9FD1C3A}</a:tableStyleId>
              </a:tblPr>
              <a:tblGrid>
                <a:gridCol w="6332802">
                  <a:extLst>
                    <a:ext uri="{9D8B030D-6E8A-4147-A177-3AD203B41FA5}">
                      <a16:colId xmlns:a16="http://schemas.microsoft.com/office/drawing/2014/main" val="884535862"/>
                    </a:ext>
                  </a:extLst>
                </a:gridCol>
              </a:tblGrid>
              <a:tr h="360000">
                <a:tc>
                  <a:txBody>
                    <a:bodyPr/>
                    <a:lstStyle/>
                    <a:p>
                      <a:pPr>
                        <a:spcAft>
                          <a:spcPts val="0"/>
                        </a:spcAft>
                      </a:pPr>
                      <a:r>
                        <a:rPr lang="en-GB" sz="1400" dirty="0">
                          <a:solidFill>
                            <a:schemeClr val="tx1"/>
                          </a:solidFill>
                          <a:effectLst/>
                        </a:rPr>
                        <a:t>Job Purpose</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84178588"/>
                  </a:ext>
                </a:extLst>
              </a:tr>
              <a:tr h="1949505">
                <a:tc>
                  <a:txBody>
                    <a:bodyPr/>
                    <a:lstStyle/>
                    <a:p>
                      <a:pPr marL="342900" lvl="0" indent="-342900">
                        <a:spcAft>
                          <a:spcPts val="0"/>
                        </a:spcAft>
                        <a:buFont typeface="Symbol" panose="05050102010706020507" pitchFamily="18" charset="2"/>
                        <a:buChar char=""/>
                      </a:pPr>
                      <a:r>
                        <a:rPr lang="en-GB" sz="1200" b="0" dirty="0">
                          <a:solidFill>
                            <a:schemeClr val="tx1"/>
                          </a:solidFill>
                          <a:effectLst/>
                        </a:rPr>
                        <a:t>To implement and deliver an appropriately broad, balanced, relevant and differentiated curriculum for students and to support a designated curriculum area as appropriate.</a:t>
                      </a:r>
                    </a:p>
                    <a:p>
                      <a:pPr marL="342900" lvl="0" indent="-342900">
                        <a:spcAft>
                          <a:spcPts val="0"/>
                        </a:spcAft>
                        <a:buFont typeface="Symbol" panose="05050102010706020507" pitchFamily="18" charset="2"/>
                        <a:buChar char=""/>
                      </a:pPr>
                      <a:r>
                        <a:rPr lang="en-GB" sz="1200" b="0" dirty="0">
                          <a:solidFill>
                            <a:schemeClr val="tx1"/>
                          </a:solidFill>
                          <a:effectLst/>
                        </a:rPr>
                        <a:t>To monitor and support the overall progress and development of students as a teacher/Form Tutor.</a:t>
                      </a:r>
                    </a:p>
                    <a:p>
                      <a:pPr marL="342900" lvl="0" indent="-342900">
                        <a:spcAft>
                          <a:spcPts val="0"/>
                        </a:spcAft>
                        <a:buFont typeface="Symbol" panose="05050102010706020507" pitchFamily="18" charset="2"/>
                        <a:buChar char=""/>
                      </a:pPr>
                      <a:r>
                        <a:rPr lang="en-GB" sz="1200" b="0" dirty="0">
                          <a:solidFill>
                            <a:schemeClr val="tx1"/>
                          </a:solidFill>
                          <a:effectLst/>
                        </a:rPr>
                        <a:t>To facilitate and encourage a learning experience which provides students with the opportunity to achieve their individual potential.</a:t>
                      </a:r>
                    </a:p>
                    <a:p>
                      <a:pPr marL="342900" lvl="0" indent="-342900">
                        <a:spcAft>
                          <a:spcPts val="0"/>
                        </a:spcAft>
                        <a:buFont typeface="Symbol" panose="05050102010706020507" pitchFamily="18" charset="2"/>
                        <a:buChar char=""/>
                      </a:pPr>
                      <a:r>
                        <a:rPr lang="en-GB" sz="1200" b="0" dirty="0">
                          <a:solidFill>
                            <a:schemeClr val="tx1"/>
                          </a:solidFill>
                          <a:effectLst/>
                        </a:rPr>
                        <a:t>To contribute to raising standards of student attainment.</a:t>
                      </a:r>
                    </a:p>
                    <a:p>
                      <a:pPr marL="342900" lvl="0" indent="-342900">
                        <a:spcAft>
                          <a:spcPts val="0"/>
                        </a:spcAft>
                        <a:buFont typeface="Symbol" panose="05050102010706020507" pitchFamily="18" charset="2"/>
                        <a:buChar char=""/>
                      </a:pPr>
                      <a:r>
                        <a:rPr lang="en-GB" sz="1200" b="0" dirty="0">
                          <a:solidFill>
                            <a:schemeClr val="tx1"/>
                          </a:solidFill>
                          <a:effectLst/>
                        </a:rPr>
                        <a:t>To share and support the Arden Multi Academy Trust’s responsibility to provide and monitor opportunities for personal and academic growth.</a:t>
                      </a:r>
                    </a:p>
                    <a:p>
                      <a:pPr marL="342900" lvl="0" indent="-342900">
                        <a:spcAft>
                          <a:spcPts val="0"/>
                        </a:spcAft>
                        <a:buFont typeface="Symbol" panose="05050102010706020507" pitchFamily="18" charset="2"/>
                        <a:buChar char=""/>
                      </a:pPr>
                      <a:r>
                        <a:rPr lang="en-GB" sz="1200" b="0" dirty="0">
                          <a:solidFill>
                            <a:schemeClr val="tx1"/>
                          </a:solidFill>
                          <a:effectLst/>
                        </a:rPr>
                        <a:t>To continually meet and/or exceed the appropriate Teachers’ Standards, be they core standards or post threshold, according to individuals pay arrangements.</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803704"/>
                  </a:ext>
                </a:extLst>
              </a:tr>
            </a:tbl>
          </a:graphicData>
        </a:graphic>
      </p:graphicFrame>
      <p:graphicFrame>
        <p:nvGraphicFramePr>
          <p:cNvPr id="6" name="Table 5">
            <a:extLst>
              <a:ext uri="{FF2B5EF4-FFF2-40B4-BE49-F238E27FC236}">
                <a16:creationId xmlns:a16="http://schemas.microsoft.com/office/drawing/2014/main" id="{F8D065AB-BAFF-4C61-89D4-73B2A85F18A7}"/>
              </a:ext>
            </a:extLst>
          </p:cNvPr>
          <p:cNvGraphicFramePr>
            <a:graphicFrameLocks noGrp="1"/>
          </p:cNvGraphicFramePr>
          <p:nvPr userDrawn="1">
            <p:extLst>
              <p:ext uri="{D42A27DB-BD31-4B8C-83A1-F6EECF244321}">
                <p14:modId xmlns:p14="http://schemas.microsoft.com/office/powerpoint/2010/main" val="3571193859"/>
              </p:ext>
            </p:extLst>
          </p:nvPr>
        </p:nvGraphicFramePr>
        <p:xfrm>
          <a:off x="264550" y="4558548"/>
          <a:ext cx="6332802" cy="908640"/>
        </p:xfrm>
        <a:graphic>
          <a:graphicData uri="http://schemas.openxmlformats.org/drawingml/2006/table">
            <a:tbl>
              <a:tblPr firstRow="1" firstCol="1" bandRow="1">
                <a:tableStyleId>{5C22544A-7EE6-4342-B048-85BDC9FD1C3A}</a:tableStyleId>
              </a:tblPr>
              <a:tblGrid>
                <a:gridCol w="6332802">
                  <a:extLst>
                    <a:ext uri="{9D8B030D-6E8A-4147-A177-3AD203B41FA5}">
                      <a16:colId xmlns:a16="http://schemas.microsoft.com/office/drawing/2014/main" val="3757497888"/>
                    </a:ext>
                  </a:extLst>
                </a:gridCol>
              </a:tblGrid>
              <a:tr h="360000">
                <a:tc>
                  <a:txBody>
                    <a:bodyPr/>
                    <a:lstStyle/>
                    <a:p>
                      <a:pPr>
                        <a:spcAft>
                          <a:spcPts val="0"/>
                        </a:spcAft>
                      </a:pPr>
                      <a:r>
                        <a:rPr lang="en-GB" sz="1400" dirty="0">
                          <a:solidFill>
                            <a:schemeClr val="tx1"/>
                          </a:solidFill>
                          <a:effectLst/>
                        </a:rPr>
                        <a:t>Principal responsibility</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99931887"/>
                  </a:ext>
                </a:extLst>
              </a:tr>
              <a:tr h="0">
                <a:tc>
                  <a:txBody>
                    <a:bodyPr/>
                    <a:lstStyle/>
                    <a:p>
                      <a:pPr marL="342900" lvl="0" indent="-342900">
                        <a:spcAft>
                          <a:spcPts val="0"/>
                        </a:spcAft>
                        <a:buFont typeface="Symbol" panose="05050102010706020507" pitchFamily="18" charset="2"/>
                        <a:buChar char=""/>
                      </a:pPr>
                      <a:r>
                        <a:rPr lang="en-GB" sz="1200" b="0" dirty="0">
                          <a:solidFill>
                            <a:schemeClr val="tx1"/>
                          </a:solidFill>
                          <a:effectLst/>
                        </a:rPr>
                        <a:t>The provision of a full learning experience and support for students.</a:t>
                      </a:r>
                    </a:p>
                    <a:p>
                      <a:pPr marL="342900" lvl="0" indent="-342900">
                        <a:spcAft>
                          <a:spcPts val="0"/>
                        </a:spcAft>
                        <a:buFont typeface="Symbol" panose="05050102010706020507" pitchFamily="18" charset="2"/>
                        <a:buChar char=""/>
                      </a:pPr>
                      <a:r>
                        <a:rPr lang="en-GB" sz="1200" b="0" dirty="0">
                          <a:solidFill>
                            <a:schemeClr val="tx1"/>
                          </a:solidFill>
                          <a:effectLst/>
                        </a:rPr>
                        <a:t>Liaison with Headteacher/Deputy Headteachers, teaching/support staff, LA representatives, external agencies and parents/carers.</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566808"/>
                  </a:ext>
                </a:extLst>
              </a:tr>
            </a:tbl>
          </a:graphicData>
        </a:graphic>
      </p:graphicFrame>
      <p:sp>
        <p:nvSpPr>
          <p:cNvPr id="7" name="Rectangle 1">
            <a:extLst>
              <a:ext uri="{FF2B5EF4-FFF2-40B4-BE49-F238E27FC236}">
                <a16:creationId xmlns:a16="http://schemas.microsoft.com/office/drawing/2014/main" id="{7589AD29-E0E0-457B-A449-A45794B6FE56}"/>
              </a:ext>
            </a:extLst>
          </p:cNvPr>
          <p:cNvSpPr>
            <a:spLocks noChangeArrowheads="1"/>
          </p:cNvSpPr>
          <p:nvPr userDrawn="1"/>
        </p:nvSpPr>
        <p:spPr bwMode="auto">
          <a:xfrm>
            <a:off x="566738" y="50657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0A41A299-C6BB-49EE-8FE1-5ED314CEEC38}"/>
              </a:ext>
            </a:extLst>
          </p:cNvPr>
          <p:cNvSpPr/>
          <p:nvPr userDrawn="1"/>
        </p:nvSpPr>
        <p:spPr>
          <a:xfrm>
            <a:off x="208067" y="5658632"/>
            <a:ext cx="6388732" cy="2678741"/>
          </a:xfrm>
          <a:prstGeom prst="rect">
            <a:avLst/>
          </a:prstGeom>
        </p:spPr>
        <p:txBody>
          <a:bodyPr wrap="square">
            <a:noAutofit/>
          </a:bodyPr>
          <a:lstStyle/>
          <a:p>
            <a:r>
              <a:rPr lang="en-GB" sz="1400" b="1" dirty="0"/>
              <a:t>Main (Core) Duties</a:t>
            </a:r>
          </a:p>
          <a:p>
            <a:endParaRPr lang="en-GB" sz="1200" b="1" dirty="0"/>
          </a:p>
          <a:p>
            <a:r>
              <a:rPr lang="en-GB" sz="1200" b="1" dirty="0"/>
              <a:t>Operational/Strategic Planning</a:t>
            </a:r>
          </a:p>
          <a:p>
            <a:pPr marL="171450" indent="-171450">
              <a:buFont typeface="Arial" panose="020B0604020202020204" pitchFamily="34" charset="0"/>
              <a:buChar char="•"/>
            </a:pPr>
            <a:r>
              <a:rPr lang="en-GB" sz="1200" dirty="0"/>
              <a:t>To assist in the development of appropriate syllabuses, resources, schemes of work, marking policies, assessment and teaching strategies in the curriculum area/department.</a:t>
            </a:r>
          </a:p>
          <a:p>
            <a:pPr marL="171450" indent="-171450">
              <a:buFont typeface="Arial" panose="020B0604020202020204" pitchFamily="34" charset="0"/>
              <a:buChar char="•"/>
            </a:pPr>
            <a:r>
              <a:rPr lang="en-GB" sz="1200" dirty="0"/>
              <a:t>To contribute to the curriculum area/department’s development plan and its implementation.</a:t>
            </a:r>
          </a:p>
          <a:p>
            <a:pPr marL="171450" indent="-171450">
              <a:buFont typeface="Arial" panose="020B0604020202020204" pitchFamily="34" charset="0"/>
              <a:buChar char="•"/>
            </a:pPr>
            <a:r>
              <a:rPr lang="en-GB" sz="1200" dirty="0"/>
              <a:t>To plan and prepare courses and lessons.</a:t>
            </a:r>
          </a:p>
          <a:p>
            <a:pPr marL="171450" indent="-171450">
              <a:buFont typeface="Arial" panose="020B0604020202020204" pitchFamily="34" charset="0"/>
              <a:buChar char="•"/>
            </a:pPr>
            <a:r>
              <a:rPr lang="en-GB" sz="1200" dirty="0"/>
              <a:t>To contribute to the whole Partnership’s planning activities.</a:t>
            </a:r>
          </a:p>
          <a:p>
            <a:endParaRPr lang="en-GB" sz="1200" dirty="0"/>
          </a:p>
          <a:p>
            <a:r>
              <a:rPr lang="en-GB" sz="1200" b="1" dirty="0"/>
              <a:t>Curriculum Provision</a:t>
            </a:r>
          </a:p>
          <a:p>
            <a:pPr marL="171450" indent="-171450">
              <a:buFont typeface="Arial" panose="020B0604020202020204" pitchFamily="34" charset="0"/>
              <a:buChar char="•"/>
            </a:pPr>
            <a:r>
              <a:rPr lang="en-GB" sz="1200" dirty="0"/>
              <a:t>To assist the Senior Leadership Team, to ensure that the curriculum area provides a range of teaching which complements the Partnership’s strategic objectives.</a:t>
            </a:r>
          </a:p>
          <a:p>
            <a:endParaRPr lang="en-GB" sz="1200" dirty="0"/>
          </a:p>
        </p:txBody>
      </p:sp>
      <p:sp>
        <p:nvSpPr>
          <p:cNvPr id="11" name="Text Placeholder 18">
            <a:extLst>
              <a:ext uri="{FF2B5EF4-FFF2-40B4-BE49-F238E27FC236}">
                <a16:creationId xmlns:a16="http://schemas.microsoft.com/office/drawing/2014/main" id="{B18E6F4E-3438-4572-A71F-EC7B9D306D0E}"/>
              </a:ext>
            </a:extLst>
          </p:cNvPr>
          <p:cNvSpPr>
            <a:spLocks noGrp="1"/>
          </p:cNvSpPr>
          <p:nvPr>
            <p:ph type="body" sz="quarter" idx="15" hasCustomPrompt="1"/>
          </p:nvPr>
        </p:nvSpPr>
        <p:spPr>
          <a:xfrm>
            <a:off x="2636912" y="1032059"/>
            <a:ext cx="3959887" cy="378098"/>
          </a:xfrm>
        </p:spPr>
        <p:txBody>
          <a:bodyPr anchor="ctr">
            <a:normAutofit/>
          </a:bodyPr>
          <a:lstStyle>
            <a:lvl1pPr algn="l">
              <a:defRPr sz="1200">
                <a:solidFill>
                  <a:schemeClr val="tx1"/>
                </a:solidFill>
                <a:latin typeface="+mn-lt"/>
              </a:defRPr>
            </a:lvl1pPr>
          </a:lstStyle>
          <a:p>
            <a:pPr lvl="0"/>
            <a:r>
              <a:rPr lang="en-US" dirty="0"/>
              <a:t>[Insert here the title of the position i.e. “Teacher of </a:t>
            </a:r>
            <a:r>
              <a:rPr lang="en-US" dirty="0" err="1"/>
              <a:t>Maths</a:t>
            </a:r>
            <a:r>
              <a:rPr lang="en-US" dirty="0"/>
              <a:t>”</a:t>
            </a:r>
            <a:endParaRPr lang="en-GB" dirty="0"/>
          </a:p>
        </p:txBody>
      </p:sp>
    </p:spTree>
    <p:extLst>
      <p:ext uri="{BB962C8B-B14F-4D97-AF65-F5344CB8AC3E}">
        <p14:creationId xmlns:p14="http://schemas.microsoft.com/office/powerpoint/2010/main" val="123798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571665"/>
          </a:xfrm>
          <a:prstGeom prst="rect">
            <a:avLst/>
          </a:prstGeom>
        </p:spPr>
        <p:txBody>
          <a:bodyPr wrap="square">
            <a:noAutofit/>
          </a:bodyPr>
          <a:lstStyle/>
          <a:p>
            <a:r>
              <a:rPr lang="en-GB" sz="1200" b="1" dirty="0"/>
              <a:t>Curriculum Development</a:t>
            </a:r>
          </a:p>
          <a:p>
            <a:pPr marL="171450" indent="-171450">
              <a:buFont typeface="Arial" panose="020B0604020202020204" pitchFamily="34" charset="0"/>
              <a:buChar char="•"/>
            </a:pPr>
            <a:r>
              <a:rPr lang="en-GB" sz="1200" dirty="0"/>
              <a:t>To assist in the process of curriculum development and change to ensure the continued relevance to the needs of students, examining and awarding bodies and the Arden Multi Academy Trust’s Strategic Objectives.</a:t>
            </a:r>
          </a:p>
          <a:p>
            <a:endParaRPr lang="en-GB" sz="1200" dirty="0"/>
          </a:p>
          <a:p>
            <a:r>
              <a:rPr lang="en-GB" sz="1200" b="1" dirty="0"/>
              <a:t>Staffing</a:t>
            </a:r>
          </a:p>
          <a:p>
            <a:pPr marL="171450" indent="-171450">
              <a:buFont typeface="Arial" panose="020B0604020202020204" pitchFamily="34" charset="0"/>
              <a:buChar char="•"/>
            </a:pPr>
            <a:r>
              <a:rPr lang="en-GB" sz="1200" dirty="0"/>
              <a:t>To take part in the Arden Multi Academy Trust’s staff development programme by participating in arrangements for further training and professional development.</a:t>
            </a:r>
          </a:p>
          <a:p>
            <a:pPr marL="171450" indent="-171450">
              <a:buFont typeface="Arial" panose="020B0604020202020204" pitchFamily="34" charset="0"/>
              <a:buChar char="•"/>
            </a:pPr>
            <a:r>
              <a:rPr lang="en-GB" sz="1200" dirty="0"/>
              <a:t>To continue personal development in the relevant areas including subject knowledge and teaching methods.</a:t>
            </a:r>
          </a:p>
          <a:p>
            <a:pPr marL="171450" indent="-171450">
              <a:buFont typeface="Arial" panose="020B0604020202020204" pitchFamily="34" charset="0"/>
              <a:buChar char="•"/>
            </a:pPr>
            <a:r>
              <a:rPr lang="en-GB" sz="1200" dirty="0"/>
              <a:t>To engage actively in the Performance Management Review process.</a:t>
            </a:r>
          </a:p>
          <a:p>
            <a:pPr marL="171450" indent="-171450">
              <a:buFont typeface="Arial" panose="020B0604020202020204" pitchFamily="34" charset="0"/>
              <a:buChar char="•"/>
            </a:pPr>
            <a:r>
              <a:rPr lang="en-GB" sz="1200" dirty="0"/>
              <a:t>To ensure the effective/efficient deployment of classroom support.</a:t>
            </a:r>
          </a:p>
          <a:p>
            <a:pPr marL="171450" indent="-171450">
              <a:buFont typeface="Arial" panose="020B0604020202020204" pitchFamily="34" charset="0"/>
              <a:buChar char="•"/>
            </a:pPr>
            <a:r>
              <a:rPr lang="en-GB" sz="1200" dirty="0"/>
              <a:t>To work as a member of a designated team and to contribute positively to effective working relations within the Arden Multi Academy Trust.</a:t>
            </a:r>
          </a:p>
          <a:p>
            <a:endParaRPr lang="en-GB" sz="1200" dirty="0"/>
          </a:p>
          <a:p>
            <a:r>
              <a:rPr lang="en-GB" sz="1200" b="1" dirty="0"/>
              <a:t>Quality Assurance</a:t>
            </a:r>
          </a:p>
          <a:p>
            <a:pPr marL="171450" indent="-171450">
              <a:buFont typeface="Arial" panose="020B0604020202020204" pitchFamily="34" charset="0"/>
              <a:buChar char="•"/>
            </a:pPr>
            <a:r>
              <a:rPr lang="en-GB" sz="1200" dirty="0"/>
              <a:t>To help to implement Arden Multi Academy Trust quality procedures and to adhere to these.</a:t>
            </a:r>
          </a:p>
          <a:p>
            <a:pPr marL="171450" indent="-171450">
              <a:buFont typeface="Arial" panose="020B0604020202020204" pitchFamily="34" charset="0"/>
              <a:buChar char="•"/>
            </a:pPr>
            <a:r>
              <a:rPr lang="en-GB" sz="1200" dirty="0"/>
              <a:t>To contribute to the process of monitoring and evaluation of the curriculum area/department in line with agreed academy procedures, including evaluation against quality standards and performance criteria.  To seek/implement modification and improvement where required.</a:t>
            </a:r>
          </a:p>
          <a:p>
            <a:pPr marL="171450" indent="-171450">
              <a:buFont typeface="Arial" panose="020B0604020202020204" pitchFamily="34" charset="0"/>
              <a:buChar char="•"/>
            </a:pPr>
            <a:r>
              <a:rPr lang="en-GB" sz="1200" dirty="0"/>
              <a:t>To review from time to time methods of teaching and programmes of work.</a:t>
            </a:r>
          </a:p>
          <a:p>
            <a:pPr marL="171450" indent="-171450">
              <a:buFont typeface="Arial" panose="020B0604020202020204" pitchFamily="34" charset="0"/>
              <a:buChar char="•"/>
            </a:pPr>
            <a:r>
              <a:rPr lang="en-GB" sz="1200" dirty="0"/>
              <a:t>To take part, as may be required, in the review, development and management of activities relating to the curriculum, organisation and pastoral functions of the academy.</a:t>
            </a:r>
          </a:p>
          <a:p>
            <a:endParaRPr lang="en-GB" sz="1200" dirty="0"/>
          </a:p>
          <a:p>
            <a:r>
              <a:rPr lang="en-GB" sz="1200" b="1" dirty="0"/>
              <a:t>Management Information</a:t>
            </a:r>
          </a:p>
          <a:p>
            <a:pPr marL="171450" indent="-171450">
              <a:buFont typeface="Arial" panose="020B0604020202020204" pitchFamily="34" charset="0"/>
              <a:buChar char="•"/>
            </a:pPr>
            <a:r>
              <a:rPr lang="en-GB" sz="1200" dirty="0"/>
              <a:t>To maintain appropriate records and to provide relevant accurate and up-to-date information for MIS, registers etc.</a:t>
            </a:r>
          </a:p>
          <a:p>
            <a:pPr marL="171450" indent="-171450">
              <a:buFont typeface="Arial" panose="020B0604020202020204" pitchFamily="34" charset="0"/>
              <a:buChar char="•"/>
            </a:pPr>
            <a:r>
              <a:rPr lang="en-GB" sz="1200" dirty="0"/>
              <a:t>To complete the relevant documentation to assist in the tracking of students.</a:t>
            </a:r>
          </a:p>
          <a:p>
            <a:pPr marL="171450" indent="-171450">
              <a:buFont typeface="Arial" panose="020B0604020202020204" pitchFamily="34" charset="0"/>
              <a:buChar char="•"/>
            </a:pPr>
            <a:r>
              <a:rPr lang="en-GB" sz="1200" dirty="0"/>
              <a:t>To track student progress and use information to inform teaching and learning.</a:t>
            </a:r>
          </a:p>
          <a:p>
            <a:endParaRPr lang="en-GB" sz="1200" b="1" dirty="0"/>
          </a:p>
          <a:p>
            <a:r>
              <a:rPr lang="en-GB" sz="1200" b="1" dirty="0"/>
              <a:t>Communications</a:t>
            </a:r>
          </a:p>
          <a:p>
            <a:pPr marL="171450" indent="-171450">
              <a:buFont typeface="Arial" panose="020B0604020202020204" pitchFamily="34" charset="0"/>
              <a:buChar char="•"/>
            </a:pPr>
            <a:r>
              <a:rPr lang="en-GB" sz="1200" dirty="0"/>
              <a:t>To communicate effectively with the parents of students as appropriate.</a:t>
            </a:r>
          </a:p>
          <a:p>
            <a:pPr marL="171450" indent="-171450">
              <a:buFont typeface="Arial" panose="020B0604020202020204" pitchFamily="34" charset="0"/>
              <a:buChar char="•"/>
            </a:pPr>
            <a:r>
              <a:rPr lang="en-GB" sz="1200" dirty="0"/>
              <a:t>Where appropriate, to communicate and co-operate with persons or bodies outside the Arden Multi Academy Trust.</a:t>
            </a:r>
          </a:p>
          <a:p>
            <a:pPr marL="171450" indent="-171450">
              <a:buFont typeface="Arial" panose="020B0604020202020204" pitchFamily="34" charset="0"/>
              <a:buChar char="•"/>
            </a:pPr>
            <a:r>
              <a:rPr lang="en-GB" sz="1200" dirty="0"/>
              <a:t>To follow agreed policies for communications in the academy.</a:t>
            </a:r>
          </a:p>
          <a:p>
            <a:endParaRPr lang="en-GB" sz="1200" dirty="0"/>
          </a:p>
          <a:p>
            <a:r>
              <a:rPr lang="en-GB" sz="1200" b="1" dirty="0"/>
              <a:t>Marketing and Liaison</a:t>
            </a:r>
          </a:p>
          <a:p>
            <a:pPr marL="171450" indent="-171450">
              <a:buFont typeface="Arial" panose="020B0604020202020204" pitchFamily="34" charset="0"/>
              <a:buChar char="•"/>
            </a:pPr>
            <a:r>
              <a:rPr lang="en-GB" sz="1200" dirty="0"/>
              <a:t>To take part in marketing and liaison activities such as Open Evenings, Parents Evenings and liaison events with partner academies.</a:t>
            </a:r>
          </a:p>
          <a:p>
            <a:pPr marL="171450" indent="-171450">
              <a:buFont typeface="Arial" panose="020B0604020202020204" pitchFamily="34" charset="0"/>
              <a:buChar char="•"/>
            </a:pPr>
            <a:r>
              <a:rPr lang="en-GB" sz="1200" dirty="0"/>
              <a:t>To contribute to the development of effective subject links with external agencies</a:t>
            </a:r>
          </a:p>
          <a:p>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2706190"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Job Description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633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336477"/>
          </a:xfrm>
          <a:prstGeom prst="rect">
            <a:avLst/>
          </a:prstGeom>
        </p:spPr>
        <p:txBody>
          <a:bodyPr wrap="square">
            <a:noAutofit/>
          </a:bodyPr>
          <a:lstStyle/>
          <a:p>
            <a:r>
              <a:rPr lang="en-GB" sz="1200" b="1" dirty="0"/>
              <a:t>Management of Resources</a:t>
            </a:r>
          </a:p>
          <a:p>
            <a:pPr marL="171450" indent="-171450">
              <a:buFont typeface="Arial" panose="020B0604020202020204" pitchFamily="34" charset="0"/>
              <a:buChar char="•"/>
            </a:pPr>
            <a:r>
              <a:rPr lang="en-GB" sz="1200" dirty="0"/>
              <a:t>To contribute to the process of the ordering and allocation of equipment and materials.</a:t>
            </a:r>
          </a:p>
          <a:p>
            <a:pPr marL="171450" indent="-171450">
              <a:buFont typeface="Arial" panose="020B0604020202020204" pitchFamily="34" charset="0"/>
              <a:buChar char="•"/>
            </a:pPr>
            <a:r>
              <a:rPr lang="en-GB" sz="1200" dirty="0"/>
              <a:t>To assist the Subject Leader/Head of Department to identify resource needs and to contribute to the efficient/effective use of physical resources.</a:t>
            </a:r>
          </a:p>
          <a:p>
            <a:pPr marL="171450" indent="-171450">
              <a:buFont typeface="Arial" panose="020B0604020202020204" pitchFamily="34" charset="0"/>
              <a:buChar char="•"/>
            </a:pPr>
            <a:r>
              <a:rPr lang="en-GB" sz="1200" dirty="0"/>
              <a:t>To co-operate with other staff to ensure a sharing and effective usage of resources to the benefit of the Academy, department and the students.</a:t>
            </a:r>
          </a:p>
          <a:p>
            <a:endParaRPr lang="en-GB" sz="1200" dirty="0"/>
          </a:p>
          <a:p>
            <a:r>
              <a:rPr lang="en-GB" sz="1200" b="1" dirty="0"/>
              <a:t>Pastoral System</a:t>
            </a:r>
          </a:p>
          <a:p>
            <a:pPr marL="171450" indent="-171450">
              <a:buFont typeface="Arial" panose="020B0604020202020204" pitchFamily="34" charset="0"/>
              <a:buChar char="•"/>
            </a:pPr>
            <a:r>
              <a:rPr lang="en-GB" sz="1200" dirty="0"/>
              <a:t>To be a Form Tutor to an assigned group of students.</a:t>
            </a:r>
          </a:p>
          <a:p>
            <a:pPr marL="171450" indent="-171450">
              <a:buFont typeface="Arial" panose="020B0604020202020204" pitchFamily="34" charset="0"/>
              <a:buChar char="•"/>
            </a:pPr>
            <a:r>
              <a:rPr lang="en-GB" sz="1200" dirty="0"/>
              <a:t>To promote the general progress and well-being of individual students and of the Form Group as a whole.</a:t>
            </a:r>
          </a:p>
          <a:p>
            <a:pPr marL="171450" indent="-171450">
              <a:buFont typeface="Arial" panose="020B0604020202020204" pitchFamily="34" charset="0"/>
              <a:buChar char="•"/>
            </a:pPr>
            <a:r>
              <a:rPr lang="en-GB" sz="1200" dirty="0"/>
              <a:t>To liaise with the Pastoral and Year to ensure the implementation of the academy’s Pastoral System.</a:t>
            </a:r>
          </a:p>
          <a:p>
            <a:pPr marL="171450" indent="-171450">
              <a:buFont typeface="Arial" panose="020B0604020202020204" pitchFamily="34" charset="0"/>
              <a:buChar char="•"/>
            </a:pPr>
            <a:r>
              <a:rPr lang="en-GB" sz="1200" dirty="0"/>
              <a:t>To register students, accompany them to assemblies, encourage their full attendance at all lessons and their participation in other aspects of academy life.</a:t>
            </a:r>
          </a:p>
          <a:p>
            <a:pPr marL="171450" indent="-171450">
              <a:buFont typeface="Arial" panose="020B0604020202020204" pitchFamily="34" charset="0"/>
              <a:buChar char="•"/>
            </a:pPr>
            <a:r>
              <a:rPr lang="en-GB" sz="1200" dirty="0"/>
              <a:t>To evaluate and monitor the progress of students and keep up-to-date student records as may be required.</a:t>
            </a:r>
          </a:p>
          <a:p>
            <a:pPr marL="171450" indent="-171450">
              <a:buFont typeface="Arial" panose="020B0604020202020204" pitchFamily="34" charset="0"/>
              <a:buChar char="•"/>
            </a:pPr>
            <a:r>
              <a:rPr lang="en-GB" sz="1200" dirty="0"/>
              <a:t>To alert the appropriate staff to problems experienced by students and to make recommendations as to how these may be resolved.</a:t>
            </a:r>
          </a:p>
          <a:p>
            <a:pPr marL="171450" indent="-171450">
              <a:buFont typeface="Arial" panose="020B0604020202020204" pitchFamily="34" charset="0"/>
              <a:buChar char="•"/>
            </a:pPr>
            <a:r>
              <a:rPr lang="en-GB" sz="1200" dirty="0"/>
              <a:t>To communicate as appropriate, with the parents/carers of students and with persons or bodies outside the academy concerned with the welfare of individual students, after consultation with the appropriate staff.</a:t>
            </a:r>
          </a:p>
          <a:p>
            <a:pPr marL="171450" indent="-171450">
              <a:buFont typeface="Arial" panose="020B0604020202020204" pitchFamily="34" charset="0"/>
              <a:buChar char="•"/>
            </a:pPr>
            <a:r>
              <a:rPr lang="en-GB" sz="1200" dirty="0"/>
              <a:t>To contribute to the pastoral curriculum.</a:t>
            </a:r>
          </a:p>
          <a:p>
            <a:pPr marL="171450" indent="-171450">
              <a:buFont typeface="Arial" panose="020B0604020202020204" pitchFamily="34" charset="0"/>
              <a:buChar char="•"/>
            </a:pPr>
            <a:r>
              <a:rPr lang="en-GB" sz="1200" dirty="0"/>
              <a:t>To apply the Behaviour Management systems so that effective learning can take place.</a:t>
            </a:r>
          </a:p>
          <a:p>
            <a:endParaRPr lang="en-GB" sz="1200" dirty="0"/>
          </a:p>
          <a:p>
            <a:r>
              <a:rPr lang="en-GB" sz="1200" b="1" dirty="0"/>
              <a:t>Teaching</a:t>
            </a:r>
          </a:p>
          <a:p>
            <a:pPr marL="171450" indent="-171450">
              <a:buFont typeface="Arial" panose="020B0604020202020204" pitchFamily="34" charset="0"/>
              <a:buChar char="•"/>
            </a:pPr>
            <a:r>
              <a:rPr lang="en-GB" sz="1200" dirty="0"/>
              <a:t>To promote and meet the requirements of the Teachers’ Standards, including:</a:t>
            </a:r>
          </a:p>
          <a:p>
            <a:pPr marL="171450" indent="-171450">
              <a:buFont typeface="Arial" panose="020B0604020202020204" pitchFamily="34" charset="0"/>
              <a:buChar char="•"/>
            </a:pPr>
            <a:r>
              <a:rPr lang="en-GB" sz="1200" dirty="0"/>
              <a:t>To teach students according to their educational needs, including the setting and marking of work to be carried out by the student in academy and elsewhere.</a:t>
            </a:r>
          </a:p>
          <a:p>
            <a:pPr marL="171450" indent="-171450">
              <a:buFont typeface="Arial" panose="020B0604020202020204" pitchFamily="34" charset="0"/>
              <a:buChar char="•"/>
            </a:pPr>
            <a:r>
              <a:rPr lang="en-GB" sz="1200" dirty="0"/>
              <a:t>To assess, record and report on the attendance, progress, development and attainment of students and to keep such records as are required.</a:t>
            </a:r>
          </a:p>
          <a:p>
            <a:pPr marL="171450" indent="-171450">
              <a:buFont typeface="Arial" panose="020B0604020202020204" pitchFamily="34" charset="0"/>
              <a:buChar char="•"/>
            </a:pPr>
            <a:r>
              <a:rPr lang="en-GB" sz="1200" dirty="0"/>
              <a:t>To provide, or contribute to, oral and written assessments, reports and references relating to individual students and groups of students </a:t>
            </a:r>
          </a:p>
          <a:p>
            <a:pPr marL="171450" indent="-171450">
              <a:buFont typeface="Arial" panose="020B0604020202020204" pitchFamily="34" charset="0"/>
              <a:buChar char="•"/>
            </a:pPr>
            <a:r>
              <a:rPr lang="en-GB" sz="1200" dirty="0"/>
              <a:t>To ensure that ICT, Literacy, Numeracy and academy subject specialism(s) are reflected in the teaching/learning experience of students.</a:t>
            </a:r>
          </a:p>
          <a:p>
            <a:pPr marL="171450" indent="-171450">
              <a:buFont typeface="Arial" panose="020B0604020202020204" pitchFamily="34" charset="0"/>
              <a:buChar char="•"/>
            </a:pPr>
            <a:r>
              <a:rPr lang="en-GB" sz="1200" dirty="0"/>
              <a:t>To undertake a designated programme of teaching.</a:t>
            </a:r>
          </a:p>
          <a:p>
            <a:pPr marL="171450" indent="-171450">
              <a:buFont typeface="Arial" panose="020B0604020202020204" pitchFamily="34" charset="0"/>
              <a:buChar char="•"/>
            </a:pPr>
            <a:r>
              <a:rPr lang="en-GB" sz="1200" dirty="0"/>
              <a:t>To ensure a high-quality learning experience for students which meets internal and external quality standards.</a:t>
            </a:r>
          </a:p>
          <a:p>
            <a:pPr marL="171450" indent="-171450">
              <a:buFont typeface="Arial" panose="020B0604020202020204" pitchFamily="34" charset="0"/>
              <a:buChar char="•"/>
            </a:pPr>
            <a:r>
              <a:rPr lang="en-GB" sz="1200" dirty="0"/>
              <a:t>To prepare and update subject materials.</a:t>
            </a:r>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2706190"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Job Description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4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pPr marL="171450" indent="-171450">
              <a:buFont typeface="Arial" panose="020B0604020202020204" pitchFamily="34" charset="0"/>
              <a:buChar char="•"/>
            </a:pPr>
            <a:r>
              <a:rPr lang="en-GB" sz="1200" dirty="0"/>
              <a:t>To use a variety of delivery methods which will stimulate learning appropriate to student needs and demands of the syllabus.</a:t>
            </a:r>
          </a:p>
          <a:p>
            <a:pPr marL="171450" indent="-171450">
              <a:buFont typeface="Arial" panose="020B0604020202020204" pitchFamily="34" charset="0"/>
              <a:buChar char="•"/>
            </a:pPr>
            <a:r>
              <a:rPr lang="en-GB" sz="1200" dirty="0"/>
              <a:t>To maintain discipline in accordance with the academy’s procedures, and to encourage good practice about punctuality, behaviour, standards of work and homework.</a:t>
            </a:r>
          </a:p>
          <a:p>
            <a:pPr marL="171450" indent="-171450">
              <a:buFont typeface="Arial" panose="020B0604020202020204" pitchFamily="34" charset="0"/>
              <a:buChar char="•"/>
            </a:pPr>
            <a:r>
              <a:rPr lang="en-GB" sz="1200" dirty="0"/>
              <a:t>To undertake assessment of students as requested by external examination bodies, departmental and academy procedures.</a:t>
            </a:r>
          </a:p>
          <a:p>
            <a:pPr marL="171450" indent="-171450">
              <a:buFont typeface="Arial" panose="020B0604020202020204" pitchFamily="34" charset="0"/>
              <a:buChar char="•"/>
            </a:pPr>
            <a:r>
              <a:rPr lang="en-GB" sz="1200" dirty="0"/>
              <a:t>To mark, grade and give written/verbal and diagnostic feedback as required.</a:t>
            </a:r>
          </a:p>
          <a:p>
            <a:pPr marL="171450" indent="-171450">
              <a:buFont typeface="Arial" panose="020B0604020202020204" pitchFamily="34" charset="0"/>
              <a:buChar char="•"/>
            </a:pPr>
            <a:endParaRPr lang="en-GB" sz="1200" dirty="0"/>
          </a:p>
          <a:p>
            <a:r>
              <a:rPr lang="en-GB" sz="1200" b="1" dirty="0"/>
              <a:t>Other Specific Duties</a:t>
            </a:r>
          </a:p>
          <a:p>
            <a:pPr marL="171450" indent="-171450">
              <a:buFont typeface="Arial" panose="020B0604020202020204" pitchFamily="34" charset="0"/>
              <a:buChar char="•"/>
            </a:pPr>
            <a:r>
              <a:rPr lang="en-GB" sz="1200" dirty="0"/>
              <a:t>To play a full part in the life of the Arden Multi Academy Trust community, to support its distinctive mission and ethos and to encourage staff and students to follow this example.</a:t>
            </a:r>
          </a:p>
          <a:p>
            <a:pPr marL="171450" indent="-171450">
              <a:buFont typeface="Arial" panose="020B0604020202020204" pitchFamily="34" charset="0"/>
              <a:buChar char="•"/>
            </a:pPr>
            <a:r>
              <a:rPr lang="en-GB" sz="1200" dirty="0"/>
              <a:t>To support the Arden Multi Academy Trust in meeting its legal requirements for worship.</a:t>
            </a:r>
          </a:p>
          <a:p>
            <a:pPr marL="171450" indent="-171450">
              <a:buFont typeface="Arial" panose="020B0604020202020204" pitchFamily="34" charset="0"/>
              <a:buChar char="•"/>
            </a:pPr>
            <a:r>
              <a:rPr lang="en-GB" sz="1200" dirty="0"/>
              <a:t>To promote actively the Arden Multi Academy Trust’s corporate policies.</a:t>
            </a:r>
          </a:p>
          <a:p>
            <a:pPr marL="171450" indent="-171450">
              <a:buFont typeface="Arial" panose="020B0604020202020204" pitchFamily="34" charset="0"/>
              <a:buChar char="•"/>
            </a:pPr>
            <a:r>
              <a:rPr lang="en-GB" sz="1200" dirty="0"/>
              <a:t>To continue personal professional development as agreed.</a:t>
            </a:r>
          </a:p>
          <a:p>
            <a:pPr marL="171450" indent="-171450">
              <a:buFont typeface="Arial" panose="020B0604020202020204" pitchFamily="34" charset="0"/>
              <a:buChar char="•"/>
            </a:pPr>
            <a:r>
              <a:rPr lang="en-GB" sz="1200" dirty="0"/>
              <a:t>To comply with the academy’s Health and Safety policy and undertake risk assessments as appropriate.</a:t>
            </a:r>
          </a:p>
          <a:p>
            <a:pPr marL="171450" indent="-171450">
              <a:buFont typeface="Arial" panose="020B0604020202020204" pitchFamily="34" charset="0"/>
              <a:buChar char="•"/>
            </a:pPr>
            <a:r>
              <a:rPr lang="en-GB" sz="1200" dirty="0"/>
              <a:t>To undertake any other duty as specified by STPCB not mentioned in the above.</a:t>
            </a:r>
          </a:p>
          <a:p>
            <a:pPr marL="0" indent="0">
              <a:buFont typeface="Arial" panose="020B0604020202020204" pitchFamily="34" charset="0"/>
              <a:buNone/>
            </a:pPr>
            <a:endParaRPr lang="en-GB" sz="1200" dirty="0"/>
          </a:p>
          <a:p>
            <a:r>
              <a:rPr lang="en-GB" sz="1200" dirty="0"/>
              <a:t> </a:t>
            </a:r>
          </a:p>
          <a:p>
            <a:endParaRPr lang="en-GB" sz="1200" dirty="0"/>
          </a:p>
          <a:p>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2706190"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Job Description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3C077DDC-C496-422E-8879-4A89EB917F51}"/>
              </a:ext>
            </a:extLst>
          </p:cNvPr>
          <p:cNvGraphicFramePr>
            <a:graphicFrameLocks noGrp="1"/>
          </p:cNvGraphicFramePr>
          <p:nvPr userDrawn="1">
            <p:extLst>
              <p:ext uri="{D42A27DB-BD31-4B8C-83A1-F6EECF244321}">
                <p14:modId xmlns:p14="http://schemas.microsoft.com/office/powerpoint/2010/main" val="2520689927"/>
              </p:ext>
            </p:extLst>
          </p:nvPr>
        </p:nvGraphicFramePr>
        <p:xfrm>
          <a:off x="263997" y="4411549"/>
          <a:ext cx="6332802" cy="3286080"/>
        </p:xfrm>
        <a:graphic>
          <a:graphicData uri="http://schemas.openxmlformats.org/drawingml/2006/table">
            <a:tbl>
              <a:tblPr firstRow="1" firstCol="1" bandRow="1">
                <a:tableStyleId>{5C22544A-7EE6-4342-B048-85BDC9FD1C3A}</a:tableStyleId>
              </a:tblPr>
              <a:tblGrid>
                <a:gridCol w="6332802">
                  <a:extLst>
                    <a:ext uri="{9D8B030D-6E8A-4147-A177-3AD203B41FA5}">
                      <a16:colId xmlns:a16="http://schemas.microsoft.com/office/drawing/2014/main" val="884535862"/>
                    </a:ext>
                  </a:extLst>
                </a:gridCol>
              </a:tblGrid>
              <a:tr h="360000">
                <a:tc>
                  <a:txBody>
                    <a:bodyPr/>
                    <a:lstStyle/>
                    <a:p>
                      <a:pPr>
                        <a:spcAft>
                          <a:spcPts val="0"/>
                        </a:spcAft>
                      </a:pPr>
                      <a:r>
                        <a:rPr lang="en-GB" sz="1400" dirty="0">
                          <a:solidFill>
                            <a:schemeClr val="tx1"/>
                          </a:solidFill>
                          <a:effectLst/>
                          <a:latin typeface="+mj-lt"/>
                          <a:ea typeface="Times New Roman" panose="02020603050405020304" pitchFamily="18" charset="0"/>
                          <a:cs typeface="Times New Roman" panose="02020603050405020304" pitchFamily="18" charset="0"/>
                        </a:rPr>
                        <a:t>Additional Notes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84178588"/>
                  </a:ext>
                </a:extLst>
              </a:tr>
              <a:tr h="1949505">
                <a:tc>
                  <a:txBody>
                    <a:bodyPr/>
                    <a:lstStyle/>
                    <a:p>
                      <a:pPr marL="0" lvl="0" indent="0">
                        <a:spcAft>
                          <a:spcPts val="0"/>
                        </a:spcAft>
                        <a:buFont typeface="Symbol" panose="05050102010706020507" pitchFamily="18" charset="2"/>
                        <a:buNone/>
                      </a:pPr>
                      <a:r>
                        <a:rPr lang="en-GB" sz="1200" b="0" dirty="0">
                          <a:solidFill>
                            <a:schemeClr val="tx1"/>
                          </a:solidFill>
                          <a:effectLst/>
                        </a:rPr>
                        <a:t>Whilst every effort has been made to explain the main duties and responsibilities of the post, each individual task may not be identified.</a:t>
                      </a:r>
                    </a:p>
                    <a:p>
                      <a:pPr marL="0" lvl="0" indent="0">
                        <a:spcAft>
                          <a:spcPts val="0"/>
                        </a:spcAft>
                        <a:buFont typeface="Symbol" panose="05050102010706020507" pitchFamily="18" charset="2"/>
                        <a:buNone/>
                      </a:pPr>
                      <a:endParaRPr lang="en-GB" sz="1200" b="0" dirty="0">
                        <a:solidFill>
                          <a:schemeClr val="tx1"/>
                        </a:solidFill>
                        <a:effectLst/>
                      </a:endParaRPr>
                    </a:p>
                    <a:p>
                      <a:pPr marL="0" lvl="0" indent="0">
                        <a:spcAft>
                          <a:spcPts val="0"/>
                        </a:spcAft>
                        <a:buFont typeface="Symbol" panose="05050102010706020507" pitchFamily="18" charset="2"/>
                        <a:buNone/>
                      </a:pPr>
                      <a:r>
                        <a:rPr lang="en-GB" sz="1200" b="0" dirty="0">
                          <a:solidFill>
                            <a:schemeClr val="tx1"/>
                          </a:solidFill>
                          <a:effectLst/>
                        </a:rPr>
                        <a:t>Employees will be expected to comply with any reasonable request from a manager to undertake work of a similar level that is not specified in this job description.</a:t>
                      </a:r>
                    </a:p>
                    <a:p>
                      <a:pPr marL="0" lvl="0" indent="0">
                        <a:spcAft>
                          <a:spcPts val="0"/>
                        </a:spcAft>
                        <a:buFont typeface="Symbol" panose="05050102010706020507" pitchFamily="18" charset="2"/>
                        <a:buNone/>
                      </a:pPr>
                      <a:endParaRPr lang="en-GB" sz="1200" b="0" dirty="0">
                        <a:solidFill>
                          <a:schemeClr val="tx1"/>
                        </a:solidFill>
                        <a:effectLst/>
                      </a:endParaRPr>
                    </a:p>
                    <a:p>
                      <a:pPr marL="0" lvl="0" indent="0">
                        <a:spcAft>
                          <a:spcPts val="0"/>
                        </a:spcAft>
                        <a:buFont typeface="Symbol" panose="05050102010706020507" pitchFamily="18" charset="2"/>
                        <a:buNone/>
                      </a:pPr>
                      <a:r>
                        <a:rPr lang="en-GB" sz="1200" b="0" dirty="0">
                          <a:solidFill>
                            <a:schemeClr val="tx1"/>
                          </a:solidFill>
                          <a:effectLst/>
                        </a:rPr>
                        <a:t>Employees are expected to be courteous to colleagues and provide a welcoming environment to visitors and telephone callers.</a:t>
                      </a:r>
                    </a:p>
                    <a:p>
                      <a:pPr marL="0" lvl="0" indent="0">
                        <a:spcAft>
                          <a:spcPts val="0"/>
                        </a:spcAft>
                        <a:buFont typeface="Symbol" panose="05050102010706020507" pitchFamily="18" charset="2"/>
                        <a:buNone/>
                      </a:pPr>
                      <a:endParaRPr lang="en-GB" sz="1200" b="0" dirty="0">
                        <a:solidFill>
                          <a:schemeClr val="tx1"/>
                        </a:solidFill>
                        <a:effectLst/>
                      </a:endParaRPr>
                    </a:p>
                    <a:p>
                      <a:pPr marL="0" lvl="0" indent="0">
                        <a:spcAft>
                          <a:spcPts val="0"/>
                        </a:spcAft>
                        <a:buFont typeface="Symbol" panose="05050102010706020507" pitchFamily="18" charset="2"/>
                        <a:buNone/>
                      </a:pPr>
                      <a:r>
                        <a:rPr lang="en-GB" sz="1200" b="0" dirty="0">
                          <a:solidFill>
                            <a:schemeClr val="tx1"/>
                          </a:solidFill>
                          <a:effectLst/>
                        </a:rPr>
                        <a:t>The Arden Multi Academy Trust will endeavour to make any necessary reasonable adjustments to the job and the working environment to enable access to employment opportunities for disabled job applicants or continued employment for any employee who develops a disabling condition.</a:t>
                      </a:r>
                    </a:p>
                    <a:p>
                      <a:pPr marL="0" lvl="0" indent="0">
                        <a:spcAft>
                          <a:spcPts val="0"/>
                        </a:spcAft>
                        <a:buFont typeface="Symbol" panose="05050102010706020507" pitchFamily="18" charset="2"/>
                        <a:buNone/>
                      </a:pPr>
                      <a:endParaRPr lang="en-GB" sz="1200" b="0" dirty="0">
                        <a:solidFill>
                          <a:schemeClr val="tx1"/>
                        </a:solidFill>
                        <a:effectLst/>
                      </a:endParaRPr>
                    </a:p>
                    <a:p>
                      <a:pPr marL="0" lvl="0" indent="0">
                        <a:spcAft>
                          <a:spcPts val="0"/>
                        </a:spcAft>
                        <a:buFont typeface="Symbol" panose="05050102010706020507" pitchFamily="18" charset="2"/>
                        <a:buNone/>
                      </a:pPr>
                      <a:r>
                        <a:rPr lang="en-GB" sz="1200" b="0" dirty="0">
                          <a:solidFill>
                            <a:schemeClr val="tx1"/>
                          </a:solidFill>
                          <a:effectLst/>
                        </a:rPr>
                        <a:t>The job description is current at the date shown, but, in consultation with you, may be changed by the Headteacher to reflect or anticipate changes in the job commensurate with the grade and job title.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803704"/>
                  </a:ext>
                </a:extLst>
              </a:tr>
            </a:tbl>
          </a:graphicData>
        </a:graphic>
      </p:graphicFrame>
    </p:spTree>
    <p:extLst>
      <p:ext uri="{BB962C8B-B14F-4D97-AF65-F5344CB8AC3E}">
        <p14:creationId xmlns:p14="http://schemas.microsoft.com/office/powerpoint/2010/main" val="2087746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3424335"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Person Specification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5DEA34D-1110-4165-94DD-58730D85BC04}"/>
              </a:ext>
            </a:extLst>
          </p:cNvPr>
          <p:cNvGraphicFramePr>
            <a:graphicFrameLocks noGrp="1"/>
          </p:cNvGraphicFramePr>
          <p:nvPr userDrawn="1">
            <p:extLst>
              <p:ext uri="{D42A27DB-BD31-4B8C-83A1-F6EECF244321}">
                <p14:modId xmlns:p14="http://schemas.microsoft.com/office/powerpoint/2010/main" val="502533295"/>
              </p:ext>
            </p:extLst>
          </p:nvPr>
        </p:nvGraphicFramePr>
        <p:xfrm>
          <a:off x="234634" y="946720"/>
          <a:ext cx="6362718" cy="7546396"/>
        </p:xfrm>
        <a:graphic>
          <a:graphicData uri="http://schemas.openxmlformats.org/drawingml/2006/table">
            <a:tbl>
              <a:tblPr firstRow="1" firstCol="1" bandRow="1">
                <a:tableStyleId>{5C22544A-7EE6-4342-B048-85BDC9FD1C3A}</a:tableStyleId>
              </a:tblPr>
              <a:tblGrid>
                <a:gridCol w="962118">
                  <a:extLst>
                    <a:ext uri="{9D8B030D-6E8A-4147-A177-3AD203B41FA5}">
                      <a16:colId xmlns:a16="http://schemas.microsoft.com/office/drawing/2014/main" val="734920183"/>
                    </a:ext>
                  </a:extLst>
                </a:gridCol>
                <a:gridCol w="3920473">
                  <a:extLst>
                    <a:ext uri="{9D8B030D-6E8A-4147-A177-3AD203B41FA5}">
                      <a16:colId xmlns:a16="http://schemas.microsoft.com/office/drawing/2014/main" val="1539408708"/>
                    </a:ext>
                  </a:extLst>
                </a:gridCol>
                <a:gridCol w="740324">
                  <a:extLst>
                    <a:ext uri="{9D8B030D-6E8A-4147-A177-3AD203B41FA5}">
                      <a16:colId xmlns:a16="http://schemas.microsoft.com/office/drawing/2014/main" val="1247509023"/>
                    </a:ext>
                  </a:extLst>
                </a:gridCol>
                <a:gridCol w="739803">
                  <a:extLst>
                    <a:ext uri="{9D8B030D-6E8A-4147-A177-3AD203B41FA5}">
                      <a16:colId xmlns:a16="http://schemas.microsoft.com/office/drawing/2014/main" val="914308508"/>
                    </a:ext>
                  </a:extLst>
                </a:gridCol>
              </a:tblGrid>
              <a:tr h="343018">
                <a:tc>
                  <a:txBody>
                    <a:bodyPr/>
                    <a:lstStyle/>
                    <a:p>
                      <a:pPr>
                        <a:spcAft>
                          <a:spcPts val="0"/>
                        </a:spcAft>
                      </a:pPr>
                      <a:r>
                        <a:rPr lang="en-GB" sz="1100" dirty="0">
                          <a:solidFill>
                            <a:schemeClr val="bg1"/>
                          </a:solidFill>
                          <a:effectLst/>
                        </a:rPr>
                        <a:t> </a:t>
                      </a:r>
                      <a:endParaRPr lang="en-GB"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spcAft>
                          <a:spcPts val="0"/>
                        </a:spcAft>
                      </a:pPr>
                      <a:r>
                        <a:rPr lang="en-GB" sz="1100" dirty="0">
                          <a:solidFill>
                            <a:schemeClr val="bg1"/>
                          </a:solidFill>
                          <a:effectLst/>
                        </a:rPr>
                        <a:t>Criteria </a:t>
                      </a:r>
                      <a:endParaRPr lang="en-GB"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spcAft>
                          <a:spcPts val="0"/>
                        </a:spcAft>
                      </a:pPr>
                      <a:r>
                        <a:rPr lang="en-GB" sz="1100" dirty="0">
                          <a:solidFill>
                            <a:schemeClr val="bg1"/>
                          </a:solidFill>
                          <a:effectLst/>
                        </a:rPr>
                        <a:t>Essential</a:t>
                      </a:r>
                      <a:endParaRPr lang="en-GB"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spcAft>
                          <a:spcPts val="0"/>
                        </a:spcAft>
                      </a:pPr>
                      <a:r>
                        <a:rPr lang="en-GB" sz="1100" dirty="0">
                          <a:solidFill>
                            <a:schemeClr val="bg1"/>
                          </a:solidFill>
                          <a:effectLst/>
                        </a:rPr>
                        <a:t>Desirable</a:t>
                      </a:r>
                      <a:endParaRPr lang="en-GB"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300687292"/>
                  </a:ext>
                </a:extLst>
              </a:tr>
              <a:tr h="343018">
                <a:tc rowSpan="3">
                  <a:txBody>
                    <a:bodyPr/>
                    <a:lstStyle/>
                    <a:p>
                      <a:pPr>
                        <a:spcAft>
                          <a:spcPts val="0"/>
                        </a:spcAft>
                      </a:pPr>
                      <a:r>
                        <a:rPr lang="en-GB" sz="1000" dirty="0">
                          <a:solidFill>
                            <a:sysClr val="windowText" lastClr="000000"/>
                          </a:solidFill>
                          <a:effectLst/>
                        </a:rPr>
                        <a:t>Qualifications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GB" sz="1000" dirty="0">
                          <a:solidFill>
                            <a:sysClr val="windowText" lastClr="000000"/>
                          </a:solidFill>
                          <a:effectLst/>
                        </a:rPr>
                        <a:t>An honours degree (or equivalent) in a subject or discipline relevant to the post.</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486265696"/>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Qualified Teacher Status. (QTS)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479940424"/>
                  </a:ext>
                </a:extLst>
              </a:tr>
              <a:tr h="343018">
                <a:tc vMerge="1">
                  <a:txBody>
                    <a:bodyPr/>
                    <a:lstStyle/>
                    <a:p>
                      <a:endParaRPr lang="en-GB"/>
                    </a:p>
                  </a:txBody>
                  <a:tcPr/>
                </a:tc>
                <a:tc>
                  <a:txBody>
                    <a:bodyPr/>
                    <a:lstStyle/>
                    <a:p>
                      <a:pPr>
                        <a:spcAft>
                          <a:spcPts val="0"/>
                        </a:spcAft>
                      </a:pPr>
                      <a:r>
                        <a:rPr lang="en-GB" sz="1000">
                          <a:solidFill>
                            <a:sysClr val="windowText" lastClr="000000"/>
                          </a:solidFill>
                          <a:effectLst/>
                        </a:rPr>
                        <a:t>Evidence of further professional studies/research.</a:t>
                      </a:r>
                      <a:endParaRPr lang="en-GB" sz="10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0339920"/>
                  </a:ext>
                </a:extLst>
              </a:tr>
              <a:tr h="343018">
                <a:tc rowSpan="2">
                  <a:txBody>
                    <a:bodyPr/>
                    <a:lstStyle/>
                    <a:p>
                      <a:pPr>
                        <a:spcAft>
                          <a:spcPts val="0"/>
                        </a:spcAft>
                      </a:pPr>
                      <a:r>
                        <a:rPr lang="en-GB" sz="1000" dirty="0">
                          <a:solidFill>
                            <a:sysClr val="windowText" lastClr="000000"/>
                          </a:solidFill>
                          <a:effectLst/>
                        </a:rPr>
                        <a:t>Experience</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000" dirty="0">
                          <a:solidFill>
                            <a:sysClr val="windowText" lastClr="000000"/>
                          </a:solidFill>
                          <a:effectLst/>
                        </a:rPr>
                        <a:t>Proven success in delivering KS3 and KS4 curriculum.</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sym typeface="Wingdings" panose="05000000000000000000" pitchFamily="2" charset="2"/>
                        </a:rPr>
                        <a:t></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4522170"/>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Proven success in delivering KS5 curriculum.</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67604653"/>
                  </a:ext>
                </a:extLst>
              </a:tr>
              <a:tr h="343018">
                <a:tc rowSpan="3">
                  <a:txBody>
                    <a:bodyPr/>
                    <a:lstStyle/>
                    <a:p>
                      <a:pPr>
                        <a:spcAft>
                          <a:spcPts val="0"/>
                        </a:spcAft>
                      </a:pPr>
                      <a:r>
                        <a:rPr lang="en-GB" sz="1000" dirty="0">
                          <a:solidFill>
                            <a:sysClr val="windowText" lastClr="000000"/>
                          </a:solidFill>
                          <a:effectLst/>
                        </a:rPr>
                        <a:t>Knowledge</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GB" sz="1000" dirty="0">
                          <a:solidFill>
                            <a:sysClr val="windowText" lastClr="000000"/>
                          </a:solidFill>
                          <a:effectLst/>
                        </a:rPr>
                        <a:t>Strong understanding of the content related to the curriculum area.</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64652616"/>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Strong understanding of statutory educational frameworks, including Safeguarding and the SEN Code of Practice.</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230859043"/>
                  </a:ext>
                </a:extLst>
              </a:tr>
              <a:tr h="343018">
                <a:tc vMerge="1">
                  <a:txBody>
                    <a:bodyPr/>
                    <a:lstStyle/>
                    <a:p>
                      <a:endParaRPr lang="en-GB"/>
                    </a:p>
                  </a:txBody>
                  <a:tcPr/>
                </a:tc>
                <a:tc>
                  <a:txBody>
                    <a:bodyPr/>
                    <a:lstStyle/>
                    <a:p>
                      <a:pPr>
                        <a:spcAft>
                          <a:spcPts val="0"/>
                        </a:spcAft>
                      </a:pPr>
                      <a:r>
                        <a:rPr lang="en-GB" sz="1000">
                          <a:solidFill>
                            <a:sysClr val="windowText" lastClr="000000"/>
                          </a:solidFill>
                          <a:effectLst/>
                        </a:rPr>
                        <a:t>A proven knowledge of the changing national education agenda.</a:t>
                      </a:r>
                      <a:endParaRPr lang="en-GB" sz="10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94713368"/>
                  </a:ext>
                </a:extLst>
              </a:tr>
              <a:tr h="343018">
                <a:tc rowSpan="5">
                  <a:txBody>
                    <a:bodyPr/>
                    <a:lstStyle/>
                    <a:p>
                      <a:pPr>
                        <a:spcAft>
                          <a:spcPts val="0"/>
                        </a:spcAft>
                      </a:pPr>
                      <a:r>
                        <a:rPr lang="en-GB" sz="1000" dirty="0">
                          <a:solidFill>
                            <a:sysClr val="windowText" lastClr="000000"/>
                          </a:solidFill>
                          <a:effectLst/>
                        </a:rPr>
                        <a:t>Leadership &amp; Management</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000" dirty="0">
                          <a:solidFill>
                            <a:sysClr val="windowText" lastClr="000000"/>
                          </a:solidFill>
                          <a:effectLst/>
                        </a:rPr>
                        <a:t>Strong, effective classroom management skills.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660288"/>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Ability to support all policies throughout the area, to impact beneficially on staff and students.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sym typeface="Wingdings" panose="05000000000000000000" pitchFamily="2" charset="2"/>
                        </a:rPr>
                        <a:t></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5046585"/>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Ability to meet deadlines effectively.</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8259726"/>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A willingness to develop and support new initiatives.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9512539"/>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Ability to inspire and motivate staff and students and retain the trust of parents.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0237777"/>
                  </a:ext>
                </a:extLst>
              </a:tr>
              <a:tr h="343018">
                <a:tc>
                  <a:txBody>
                    <a:bodyPr/>
                    <a:lstStyle/>
                    <a:p>
                      <a:pPr>
                        <a:spcAft>
                          <a:spcPts val="0"/>
                        </a:spcAft>
                      </a:pPr>
                      <a:r>
                        <a:rPr lang="en-GB" sz="1000" dirty="0">
                          <a:solidFill>
                            <a:sysClr val="windowText" lastClr="000000"/>
                          </a:solidFill>
                          <a:effectLst/>
                        </a:rPr>
                        <a:t>Analytical Skills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GB" sz="1000" dirty="0">
                          <a:solidFill>
                            <a:sysClr val="windowText" lastClr="000000"/>
                          </a:solidFill>
                          <a:effectLst/>
                        </a:rPr>
                        <a:t>Ability to use data and strategic information to raise student achievement.</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56206700"/>
                  </a:ext>
                </a:extLst>
              </a:tr>
              <a:tr h="343018">
                <a:tc rowSpan="7">
                  <a:txBody>
                    <a:bodyPr/>
                    <a:lstStyle/>
                    <a:p>
                      <a:pPr>
                        <a:spcAft>
                          <a:spcPts val="0"/>
                        </a:spcAft>
                      </a:pPr>
                      <a:r>
                        <a:rPr lang="en-GB" sz="1000" dirty="0">
                          <a:solidFill>
                            <a:sysClr val="windowText" lastClr="000000"/>
                          </a:solidFill>
                          <a:effectLst/>
                        </a:rPr>
                        <a:t>Personal Qualities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000">
                          <a:solidFill>
                            <a:sysClr val="windowText" lastClr="000000"/>
                          </a:solidFill>
                          <a:effectLst/>
                        </a:rPr>
                        <a:t>Excellent communication skills, both oral and written.</a:t>
                      </a:r>
                      <a:endParaRPr lang="en-GB" sz="10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56971435"/>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Outstanding emotional intelligence.</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rPr>
                        <a:t> </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64528581"/>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Ability to learn from students, parents, governors and other partners.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9941294"/>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Readiness to show sensitivity and flexibility to suit the circumstances.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49023084"/>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Resilience and stamina when faced with complex and demanding situations.</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a:solidFill>
                            <a:sysClr val="windowText" lastClr="000000"/>
                          </a:solidFill>
                          <a:effectLst/>
                          <a:sym typeface="Wingdings" panose="05000000000000000000" pitchFamily="2" charset="2"/>
                        </a:rPr>
                        <a:t></a:t>
                      </a:r>
                      <a:endParaRPr lang="en-GB" sz="16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9755112"/>
                  </a:ext>
                </a:extLst>
              </a:tr>
              <a:tr h="343018">
                <a:tc vMerge="1">
                  <a:txBody>
                    <a:bodyPr/>
                    <a:lstStyle/>
                    <a:p>
                      <a:endParaRPr lang="en-GB"/>
                    </a:p>
                  </a:txBody>
                  <a:tcPr/>
                </a:tc>
                <a:tc>
                  <a:txBody>
                    <a:bodyPr/>
                    <a:lstStyle/>
                    <a:p>
                      <a:pPr>
                        <a:spcAft>
                          <a:spcPts val="0"/>
                        </a:spcAft>
                      </a:pPr>
                      <a:r>
                        <a:rPr lang="en-GB" sz="1000" dirty="0">
                          <a:solidFill>
                            <a:sysClr val="windowText" lastClr="000000"/>
                          </a:solidFill>
                          <a:effectLst/>
                        </a:rPr>
                        <a:t>Have a clear view of appropriate personal work/life balance.</a:t>
                      </a:r>
                      <a:endParaRPr lang="en-GB"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5755239"/>
                  </a:ext>
                </a:extLst>
              </a:tr>
              <a:tr h="343018">
                <a:tc vMerge="1">
                  <a:txBody>
                    <a:bodyPr/>
                    <a:lstStyle/>
                    <a:p>
                      <a:endParaRPr lang="en-GB"/>
                    </a:p>
                  </a:txBody>
                  <a:tcPr/>
                </a:tc>
                <a:tc>
                  <a:txBody>
                    <a:bodyPr/>
                    <a:lstStyle/>
                    <a:p>
                      <a:pPr>
                        <a:spcAft>
                          <a:spcPts val="0"/>
                        </a:spcAft>
                      </a:pPr>
                      <a:r>
                        <a:rPr lang="en-GB" sz="1000">
                          <a:solidFill>
                            <a:sysClr val="windowText" lastClr="000000"/>
                          </a:solidFill>
                          <a:effectLst/>
                        </a:rPr>
                        <a:t>Willingness to do extra-curricular activities.  </a:t>
                      </a:r>
                      <a:endParaRPr lang="en-GB" sz="10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rPr>
                        <a:t> </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ysClr val="windowText" lastClr="000000"/>
                          </a:solidFill>
                          <a:effectLst/>
                          <a:sym typeface="Wingdings" panose="05000000000000000000" pitchFamily="2" charset="2"/>
                        </a:rPr>
                        <a:t></a:t>
                      </a:r>
                      <a:endParaRPr lang="en-GB" sz="16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20" marR="54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73287597"/>
                  </a:ext>
                </a:extLst>
              </a:tr>
            </a:tbl>
          </a:graphicData>
        </a:graphic>
      </p:graphicFrame>
    </p:spTree>
    <p:extLst>
      <p:ext uri="{BB962C8B-B14F-4D97-AF65-F5344CB8AC3E}">
        <p14:creationId xmlns:p14="http://schemas.microsoft.com/office/powerpoint/2010/main" val="396621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3142207"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School Layout</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map&#10;&#10;Description automatically generated">
            <a:extLst>
              <a:ext uri="{FF2B5EF4-FFF2-40B4-BE49-F238E27FC236}">
                <a16:creationId xmlns:a16="http://schemas.microsoft.com/office/drawing/2014/main" id="{6267C30D-2B37-4A6F-A57E-0F39F818C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485" y="1012334"/>
            <a:ext cx="5313029" cy="7513407"/>
          </a:xfrm>
          <a:prstGeom prst="rect">
            <a:avLst/>
          </a:prstGeom>
        </p:spPr>
      </p:pic>
      <p:pic>
        <p:nvPicPr>
          <p:cNvPr id="8" name="Picture 2" descr="Park Hall Academy">
            <a:hlinkClick r:id="rId3"/>
            <a:extLst>
              <a:ext uri="{FF2B5EF4-FFF2-40B4-BE49-F238E27FC236}">
                <a16:creationId xmlns:a16="http://schemas.microsoft.com/office/drawing/2014/main" id="{F1643CE2-A67B-4629-9DCB-DEF044AA48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0698724">
            <a:off x="490498" y="8171151"/>
            <a:ext cx="1139025" cy="136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4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Job main details">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8">
            <a:extLst>
              <a:ext uri="{FF2B5EF4-FFF2-40B4-BE49-F238E27FC236}">
                <a16:creationId xmlns:a16="http://schemas.microsoft.com/office/drawing/2014/main" id="{414CF198-59FF-4B11-84E0-720A02AD57C2}"/>
              </a:ext>
            </a:extLst>
          </p:cNvPr>
          <p:cNvSpPr>
            <a:spLocks noGrp="1"/>
          </p:cNvSpPr>
          <p:nvPr>
            <p:ph type="body" sz="quarter" idx="13" hasCustomPrompt="1"/>
          </p:nvPr>
        </p:nvSpPr>
        <p:spPr>
          <a:xfrm>
            <a:off x="404664" y="3005113"/>
            <a:ext cx="6048671" cy="527403"/>
          </a:xfrm>
        </p:spPr>
        <p:txBody>
          <a:bodyPr>
            <a:normAutofit/>
          </a:bodyPr>
          <a:lstStyle>
            <a:lvl1pPr algn="ctr">
              <a:defRPr sz="2800">
                <a:solidFill>
                  <a:srgbClr val="002060"/>
                </a:solidFill>
                <a:latin typeface="Georgia" panose="02040502050405020303" pitchFamily="18" charset="0"/>
              </a:defRPr>
            </a:lvl1pPr>
          </a:lstStyle>
          <a:p>
            <a:pPr lvl="0"/>
            <a:r>
              <a:rPr lang="en-US" dirty="0"/>
              <a:t>Teacher of ?</a:t>
            </a:r>
            <a:endParaRPr lang="en-GB" dirty="0"/>
          </a:p>
        </p:txBody>
      </p:sp>
      <p:sp>
        <p:nvSpPr>
          <p:cNvPr id="19" name="Text Placeholder 18">
            <a:extLst>
              <a:ext uri="{FF2B5EF4-FFF2-40B4-BE49-F238E27FC236}">
                <a16:creationId xmlns:a16="http://schemas.microsoft.com/office/drawing/2014/main" id="{D4C99D15-2AC8-4B70-AA5F-51EC83AC93EB}"/>
              </a:ext>
            </a:extLst>
          </p:cNvPr>
          <p:cNvSpPr>
            <a:spLocks noGrp="1"/>
          </p:cNvSpPr>
          <p:nvPr>
            <p:ph type="body" sz="quarter" idx="14" hasCustomPrompt="1"/>
          </p:nvPr>
        </p:nvSpPr>
        <p:spPr>
          <a:xfrm>
            <a:off x="404664" y="3674452"/>
            <a:ext cx="6048671" cy="378098"/>
          </a:xfrm>
        </p:spPr>
        <p:txBody>
          <a:bodyPr>
            <a:normAutofit/>
          </a:bodyPr>
          <a:lstStyle>
            <a:lvl1pPr algn="ctr">
              <a:defRPr sz="1800">
                <a:solidFill>
                  <a:srgbClr val="002060"/>
                </a:solidFill>
                <a:latin typeface="Georgia" panose="02040502050405020303" pitchFamily="18" charset="0"/>
              </a:defRPr>
            </a:lvl1pPr>
          </a:lstStyle>
          <a:p>
            <a:pPr lvl="0"/>
            <a:r>
              <a:rPr lang="en-US" dirty="0"/>
              <a:t>Contract type and length</a:t>
            </a:r>
            <a:endParaRPr lang="en-GB" dirty="0"/>
          </a:p>
        </p:txBody>
      </p:sp>
      <p:sp>
        <p:nvSpPr>
          <p:cNvPr id="20" name="Text Placeholder 18">
            <a:extLst>
              <a:ext uri="{FF2B5EF4-FFF2-40B4-BE49-F238E27FC236}">
                <a16:creationId xmlns:a16="http://schemas.microsoft.com/office/drawing/2014/main" id="{86A99441-84DE-4CCB-9BDB-581703BE7A05}"/>
              </a:ext>
            </a:extLst>
          </p:cNvPr>
          <p:cNvSpPr>
            <a:spLocks noGrp="1"/>
          </p:cNvSpPr>
          <p:nvPr>
            <p:ph type="body" sz="quarter" idx="15" hasCustomPrompt="1"/>
          </p:nvPr>
        </p:nvSpPr>
        <p:spPr>
          <a:xfrm>
            <a:off x="404664" y="4203101"/>
            <a:ext cx="6048671" cy="378098"/>
          </a:xfrm>
        </p:spPr>
        <p:txBody>
          <a:bodyPr>
            <a:normAutofit/>
          </a:bodyPr>
          <a:lstStyle>
            <a:lvl1pPr algn="ctr">
              <a:defRPr sz="1800">
                <a:solidFill>
                  <a:srgbClr val="002060"/>
                </a:solidFill>
                <a:latin typeface="Georgia" panose="02040502050405020303" pitchFamily="18" charset="0"/>
              </a:defRPr>
            </a:lvl1pPr>
          </a:lstStyle>
          <a:p>
            <a:pPr lvl="0"/>
            <a:r>
              <a:rPr lang="en-US" dirty="0"/>
              <a:t>Start date</a:t>
            </a:r>
            <a:endParaRPr lang="en-GB" dirty="0"/>
          </a:p>
        </p:txBody>
      </p:sp>
      <p:pic>
        <p:nvPicPr>
          <p:cNvPr id="21" name="Picture 2" descr="Park Hall Academy">
            <a:hlinkClick r:id="rId2"/>
            <a:extLst>
              <a:ext uri="{FF2B5EF4-FFF2-40B4-BE49-F238E27FC236}">
                <a16:creationId xmlns:a16="http://schemas.microsoft.com/office/drawing/2014/main" id="{F7AB1505-BE07-4113-96AA-993926FDC4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9487" y="965396"/>
            <a:ext cx="1139025" cy="136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33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5027800"/>
            <a:ext cx="6388732" cy="1312511"/>
          </a:xfrm>
          <a:prstGeom prst="rect">
            <a:avLst/>
          </a:prstGeom>
        </p:spPr>
        <p:txBody>
          <a:bodyPr wrap="square">
            <a:noAutofit/>
          </a:bodyPr>
          <a:lstStyle/>
          <a:p>
            <a:r>
              <a:rPr lang="en-GB" sz="1600" b="1" dirty="0"/>
              <a:t>Directions from the M6 north bound:</a:t>
            </a:r>
          </a:p>
          <a:p>
            <a:r>
              <a:rPr lang="en-GB" sz="1400" dirty="0"/>
              <a:t>At junction 5 on the M6, take the A452 exit to Birmingham (E)/Sutton Coldfield.  At the roundabout, take the 1st exit onto A452.  Turn right onto Parkfield Drive.  Turn left onto Water Orton Rd/B4118.  Turn right.  Park Hall Academy will be on the right, with blue gates. </a:t>
            </a:r>
            <a:endParaRPr lang="en-GB" sz="20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4166525"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Where Can You Find Us?</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4C289F3-4485-4DCE-88ED-B2B4E9DA5BE9}"/>
              </a:ext>
            </a:extLst>
          </p:cNvPr>
          <p:cNvPicPr>
            <a:picLocks noChangeAspect="1"/>
          </p:cNvPicPr>
          <p:nvPr userDrawn="1"/>
        </p:nvPicPr>
        <p:blipFill>
          <a:blip r:embed="rId2"/>
          <a:stretch>
            <a:fillRect/>
          </a:stretch>
        </p:blipFill>
        <p:spPr>
          <a:xfrm>
            <a:off x="234635" y="1105910"/>
            <a:ext cx="6362717" cy="366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a:extLst>
              <a:ext uri="{FF2B5EF4-FFF2-40B4-BE49-F238E27FC236}">
                <a16:creationId xmlns:a16="http://schemas.microsoft.com/office/drawing/2014/main" id="{BFB49316-63C8-4ADC-9789-99B1D91FEDB7}"/>
              </a:ext>
            </a:extLst>
          </p:cNvPr>
          <p:cNvGrpSpPr/>
          <p:nvPr userDrawn="1"/>
        </p:nvGrpSpPr>
        <p:grpSpPr>
          <a:xfrm>
            <a:off x="1520788" y="6597677"/>
            <a:ext cx="3816424" cy="1464860"/>
            <a:chOff x="1644002" y="6569967"/>
            <a:chExt cx="3816424" cy="1464860"/>
          </a:xfrm>
        </p:grpSpPr>
        <p:pic>
          <p:nvPicPr>
            <p:cNvPr id="10" name="Graphic 9" descr="Marker">
              <a:extLst>
                <a:ext uri="{FF2B5EF4-FFF2-40B4-BE49-F238E27FC236}">
                  <a16:creationId xmlns:a16="http://schemas.microsoft.com/office/drawing/2014/main" id="{D9335881-29F8-41A6-9CDB-C46F316C9A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002" y="6569967"/>
              <a:ext cx="1440160" cy="1440160"/>
            </a:xfrm>
            <a:prstGeom prst="rect">
              <a:avLst/>
            </a:prstGeom>
          </p:spPr>
        </p:pic>
        <p:sp>
          <p:nvSpPr>
            <p:cNvPr id="11" name="Rectangle 10">
              <a:extLst>
                <a:ext uri="{FF2B5EF4-FFF2-40B4-BE49-F238E27FC236}">
                  <a16:creationId xmlns:a16="http://schemas.microsoft.com/office/drawing/2014/main" id="{2D615843-A66A-4C82-B475-A4E7C92F378A}"/>
                </a:ext>
              </a:extLst>
            </p:cNvPr>
            <p:cNvSpPr/>
            <p:nvPr userDrawn="1"/>
          </p:nvSpPr>
          <p:spPr>
            <a:xfrm>
              <a:off x="2996952" y="6722316"/>
              <a:ext cx="2463474" cy="1312511"/>
            </a:xfrm>
            <a:prstGeom prst="rect">
              <a:avLst/>
            </a:prstGeom>
          </p:spPr>
          <p:txBody>
            <a:bodyPr wrap="square">
              <a:noAutofit/>
            </a:bodyPr>
            <a:lstStyle/>
            <a:p>
              <a:r>
                <a:rPr lang="en-GB" sz="1600" b="1" dirty="0"/>
                <a:t>Details for your sat nav:</a:t>
              </a:r>
            </a:p>
            <a:p>
              <a:r>
                <a:rPr lang="en-GB" sz="1400" dirty="0"/>
                <a:t>Park Hall Academy,</a:t>
              </a:r>
            </a:p>
            <a:p>
              <a:r>
                <a:rPr lang="en-GB" sz="1400" dirty="0"/>
                <a:t>Water Orton Road,</a:t>
              </a:r>
            </a:p>
            <a:p>
              <a:r>
                <a:rPr lang="en-GB" sz="1400" dirty="0"/>
                <a:t>Birmingham,</a:t>
              </a:r>
            </a:p>
            <a:p>
              <a:r>
                <a:rPr lang="en-GB" sz="1400" dirty="0"/>
                <a:t>B36 9HF</a:t>
              </a:r>
              <a:endParaRPr lang="en-GB" sz="2000" dirty="0"/>
            </a:p>
          </p:txBody>
        </p:sp>
      </p:grpSp>
    </p:spTree>
    <p:extLst>
      <p:ext uri="{BB962C8B-B14F-4D97-AF65-F5344CB8AC3E}">
        <p14:creationId xmlns:p14="http://schemas.microsoft.com/office/powerpoint/2010/main" val="429429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3952104"/>
          </a:xfrm>
          <a:prstGeom prst="rect">
            <a:avLst/>
          </a:prstGeom>
        </p:spPr>
        <p:txBody>
          <a:bodyPr wrap="square">
            <a:noAutofit/>
          </a:bodyPr>
          <a:lstStyle/>
          <a:p>
            <a:r>
              <a:rPr lang="en-GB" sz="1200" dirty="0"/>
              <a:t>Thank you for your enquiry. Please find enclosed information about the advertised post. We are looking to appoint a dynamic practitioner to join our Park Hall team, to provide additional capacity for the delivery of outstanding teaching, learning, interventions and enrichment activities for our students. </a:t>
            </a:r>
          </a:p>
          <a:p>
            <a:endParaRPr lang="en-GB" sz="1200" dirty="0"/>
          </a:p>
          <a:p>
            <a:r>
              <a:rPr lang="en-GB" sz="1200" dirty="0"/>
              <a:t>You should have a proven track record in building and sustaining positive relationships with young people and staff and in improving the life chances of these young people through effective classroom delivery. </a:t>
            </a:r>
          </a:p>
          <a:p>
            <a:endParaRPr lang="en-GB" sz="1200" dirty="0"/>
          </a:p>
          <a:p>
            <a:r>
              <a:rPr lang="en-GB" sz="1200" dirty="0"/>
              <a:t>The successful candidate will be supported with their own professional development and training in order to continually increase their capacity. </a:t>
            </a:r>
          </a:p>
          <a:p>
            <a:endParaRPr lang="en-GB" sz="1200" dirty="0"/>
          </a:p>
          <a:p>
            <a:r>
              <a:rPr lang="en-GB" sz="1200" dirty="0"/>
              <a:t>The postholder will have excellent interpersonal and organisational skills and be committed to working in partnership with other departments, staff and organisations. They will receive good support and supervision.</a:t>
            </a:r>
          </a:p>
          <a:p>
            <a:endParaRPr lang="en-GB" sz="1200" dirty="0"/>
          </a:p>
          <a:p>
            <a:r>
              <a:rPr lang="en-GB" sz="1200" dirty="0"/>
              <a:t>We hope that you find the following information helpful and would appreciate you submitting your application electronically to:</a:t>
            </a:r>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1050288"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Hello</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AAC1410-EEC1-45AE-8B66-3B4F7F876BFF}"/>
              </a:ext>
            </a:extLst>
          </p:cNvPr>
          <p:cNvSpPr/>
          <p:nvPr userDrawn="1"/>
        </p:nvSpPr>
        <p:spPr>
          <a:xfrm>
            <a:off x="238340" y="5425882"/>
            <a:ext cx="6247673" cy="461665"/>
          </a:xfrm>
          <a:prstGeom prst="rect">
            <a:avLst/>
          </a:prstGeom>
        </p:spPr>
        <p:txBody>
          <a:bodyPr wrap="square">
            <a:spAutoFit/>
          </a:bodyPr>
          <a:lstStyle/>
          <a:p>
            <a:r>
              <a:rPr lang="en-GB" sz="1200" dirty="0"/>
              <a:t>If this is not possible, paper applications should (as should all electronic applications) be received by first post (10.00am) on:</a:t>
            </a:r>
          </a:p>
        </p:txBody>
      </p:sp>
      <p:sp>
        <p:nvSpPr>
          <p:cNvPr id="7" name="Rectangle 6">
            <a:extLst>
              <a:ext uri="{FF2B5EF4-FFF2-40B4-BE49-F238E27FC236}">
                <a16:creationId xmlns:a16="http://schemas.microsoft.com/office/drawing/2014/main" id="{436A413B-75E6-4001-AFDD-5EB0FBEE342B}"/>
              </a:ext>
            </a:extLst>
          </p:cNvPr>
          <p:cNvSpPr/>
          <p:nvPr userDrawn="1"/>
        </p:nvSpPr>
        <p:spPr>
          <a:xfrm>
            <a:off x="381803" y="4911164"/>
            <a:ext cx="6104211" cy="369332"/>
          </a:xfrm>
          <a:prstGeom prst="rect">
            <a:avLst/>
          </a:prstGeom>
        </p:spPr>
        <p:txBody>
          <a:bodyPr wrap="square">
            <a:spAutoFit/>
          </a:bodyPr>
          <a:lstStyle/>
          <a:p>
            <a:pPr lvl="0" algn="ctr"/>
            <a:r>
              <a:rPr lang="en-US" dirty="0">
                <a:solidFill>
                  <a:srgbClr val="002060"/>
                </a:solidFill>
                <a:latin typeface="Georgia" panose="02040502050405020303" pitchFamily="18" charset="0"/>
              </a:rPr>
              <a:t>recruitment@parkhall.org</a:t>
            </a:r>
            <a:endParaRPr lang="en-GB" dirty="0">
              <a:solidFill>
                <a:srgbClr val="002060"/>
              </a:solidFill>
              <a:latin typeface="Georgia" panose="02040502050405020303" pitchFamily="18" charset="0"/>
            </a:endParaRPr>
          </a:p>
        </p:txBody>
      </p:sp>
      <p:sp>
        <p:nvSpPr>
          <p:cNvPr id="18" name="Rectangle 17">
            <a:extLst>
              <a:ext uri="{FF2B5EF4-FFF2-40B4-BE49-F238E27FC236}">
                <a16:creationId xmlns:a16="http://schemas.microsoft.com/office/drawing/2014/main" id="{F378F49B-28EB-46CF-86A9-71301FCACD63}"/>
              </a:ext>
            </a:extLst>
          </p:cNvPr>
          <p:cNvSpPr/>
          <p:nvPr userDrawn="1"/>
        </p:nvSpPr>
        <p:spPr>
          <a:xfrm>
            <a:off x="383278" y="4412190"/>
            <a:ext cx="6104211" cy="369332"/>
          </a:xfrm>
          <a:prstGeom prst="rect">
            <a:avLst/>
          </a:prstGeom>
        </p:spPr>
        <p:txBody>
          <a:bodyPr wrap="square">
            <a:spAutoFit/>
          </a:bodyPr>
          <a:lstStyle/>
          <a:p>
            <a:pPr lvl="0" algn="ctr"/>
            <a:r>
              <a:rPr lang="en-US" dirty="0">
                <a:solidFill>
                  <a:srgbClr val="002060"/>
                </a:solidFill>
                <a:latin typeface="Georgia" panose="02040502050405020303" pitchFamily="18" charset="0"/>
              </a:rPr>
              <a:t>Miss Hannah Johnston, PA to Associate Headteacher</a:t>
            </a:r>
            <a:endParaRPr lang="en-GB" dirty="0">
              <a:solidFill>
                <a:srgbClr val="002060"/>
              </a:solidFill>
              <a:latin typeface="Georgia" panose="02040502050405020303" pitchFamily="18" charset="0"/>
            </a:endParaRPr>
          </a:p>
        </p:txBody>
      </p:sp>
      <p:sp>
        <p:nvSpPr>
          <p:cNvPr id="20" name="Text Placeholder 18">
            <a:extLst>
              <a:ext uri="{FF2B5EF4-FFF2-40B4-BE49-F238E27FC236}">
                <a16:creationId xmlns:a16="http://schemas.microsoft.com/office/drawing/2014/main" id="{807E3ED3-534E-4A63-B7E5-355D70D8A64F}"/>
              </a:ext>
            </a:extLst>
          </p:cNvPr>
          <p:cNvSpPr>
            <a:spLocks noGrp="1"/>
          </p:cNvSpPr>
          <p:nvPr>
            <p:ph type="body" sz="quarter" idx="15" hasCustomPrompt="1"/>
          </p:nvPr>
        </p:nvSpPr>
        <p:spPr>
          <a:xfrm>
            <a:off x="391657" y="5961403"/>
            <a:ext cx="6048671" cy="378098"/>
          </a:xfrm>
        </p:spPr>
        <p:txBody>
          <a:bodyPr>
            <a:normAutofit/>
          </a:bodyPr>
          <a:lstStyle>
            <a:lvl1pPr algn="ctr">
              <a:defRPr sz="1800">
                <a:solidFill>
                  <a:srgbClr val="002060"/>
                </a:solidFill>
                <a:latin typeface="Georgia" panose="02040502050405020303" pitchFamily="18" charset="0"/>
              </a:defRPr>
            </a:lvl1pPr>
          </a:lstStyle>
          <a:p>
            <a:pPr lvl="0"/>
            <a:r>
              <a:rPr lang="en-US" dirty="0"/>
              <a:t>Closing Date</a:t>
            </a:r>
            <a:endParaRPr lang="en-GB" dirty="0"/>
          </a:p>
        </p:txBody>
      </p:sp>
      <p:pic>
        <p:nvPicPr>
          <p:cNvPr id="10" name="Picture 9">
            <a:extLst>
              <a:ext uri="{FF2B5EF4-FFF2-40B4-BE49-F238E27FC236}">
                <a16:creationId xmlns:a16="http://schemas.microsoft.com/office/drawing/2014/main" id="{74ADD2A9-0AF4-4A75-BB26-960CDFD87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43363"/>
            <a:ext cx="4554561" cy="3330523"/>
          </a:xfrm>
          <a:prstGeom prst="rect">
            <a:avLst/>
          </a:prstGeom>
        </p:spPr>
      </p:pic>
    </p:spTree>
    <p:extLst>
      <p:ext uri="{BB962C8B-B14F-4D97-AF65-F5344CB8AC3E}">
        <p14:creationId xmlns:p14="http://schemas.microsoft.com/office/powerpoint/2010/main" val="181698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5176242"/>
          </a:xfrm>
          <a:prstGeom prst="rect">
            <a:avLst/>
          </a:prstGeom>
        </p:spPr>
        <p:txBody>
          <a:bodyPr wrap="square">
            <a:noAutofit/>
          </a:bodyPr>
          <a:lstStyle/>
          <a:p>
            <a:r>
              <a:rPr lang="en-GB" sz="1200" b="1" dirty="0"/>
              <a:t>Role Description - Overall purpose of the mainscale teacher</a:t>
            </a:r>
          </a:p>
          <a:p>
            <a:pPr marL="171450" indent="-171450">
              <a:buFont typeface="Arial" panose="020B0604020202020204" pitchFamily="34" charset="0"/>
              <a:buChar char="•"/>
            </a:pPr>
            <a:r>
              <a:rPr lang="en-GB" sz="1200" dirty="0"/>
              <a:t>The main aspects of the mainscale teacher role are described in the post role descriptions.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In addition, the post holder will: </a:t>
            </a:r>
          </a:p>
          <a:p>
            <a:pPr marL="171450" indent="-171450">
              <a:buFont typeface="Arial" panose="020B0604020202020204" pitchFamily="34" charset="0"/>
              <a:buChar char="•"/>
            </a:pPr>
            <a:r>
              <a:rPr lang="en-GB" sz="1200" dirty="0"/>
              <a:t>Deliver the Arden Multi Academy Trust’s vision and translate into practice the underpinning values and moral purpose of the Trust. </a:t>
            </a:r>
          </a:p>
          <a:p>
            <a:pPr marL="171450" indent="-171450">
              <a:buFont typeface="Arial" panose="020B0604020202020204" pitchFamily="34" charset="0"/>
              <a:buChar char="•"/>
            </a:pPr>
            <a:r>
              <a:rPr lang="en-GB" sz="1200" dirty="0"/>
              <a:t>Understand the status of the Trust and ensure that it develops a productive relationship with the community of schools in North Solihull. </a:t>
            </a:r>
          </a:p>
          <a:p>
            <a:pPr marL="171450" indent="-171450">
              <a:buFont typeface="Arial" panose="020B0604020202020204" pitchFamily="34" charset="0"/>
              <a:buChar char="•"/>
            </a:pPr>
            <a:r>
              <a:rPr lang="en-GB" sz="1200" dirty="0"/>
              <a:t>Be accountable for continuous improvement in the quality of education for children and young people of all abilities. </a:t>
            </a:r>
          </a:p>
          <a:p>
            <a:pPr marL="171450" indent="-171450">
              <a:buFont typeface="Arial" panose="020B0604020202020204" pitchFamily="34" charset="0"/>
              <a:buChar char="•"/>
            </a:pPr>
            <a:r>
              <a:rPr lang="en-GB" sz="1200" dirty="0"/>
              <a:t>Create the environment and manage resources to promote and secure equal opportunities and achievement of all students and staff. </a:t>
            </a:r>
          </a:p>
          <a:p>
            <a:pPr marL="171450" indent="-171450">
              <a:buFont typeface="Arial" panose="020B0604020202020204" pitchFamily="34" charset="0"/>
              <a:buChar char="•"/>
            </a:pPr>
            <a:r>
              <a:rPr lang="en-GB" sz="1200" dirty="0"/>
              <a:t>Be accountable to the relevant Faculty Leader or Head of Department .</a:t>
            </a:r>
          </a:p>
          <a:p>
            <a:pPr marL="171450" indent="-171450">
              <a:buFont typeface="Arial" panose="020B0604020202020204" pitchFamily="34" charset="0"/>
              <a:buChar char="•"/>
            </a:pPr>
            <a:r>
              <a:rPr lang="en-GB" sz="1200" dirty="0"/>
              <a:t>Fulfil the responsibilities outlined in the Trust’s generic job description.</a:t>
            </a:r>
          </a:p>
          <a:p>
            <a:endParaRPr lang="en-GB" sz="1200" b="1" dirty="0"/>
          </a:p>
          <a:p>
            <a:r>
              <a:rPr lang="en-GB" sz="1200" b="1" dirty="0"/>
              <a:t>Safeguarding</a:t>
            </a:r>
          </a:p>
          <a:p>
            <a:r>
              <a:rPr lang="en-GB" sz="1200" dirty="0"/>
              <a:t>The Arden Multi Academy Trust is committed to safeguarding and promoting the physical and emotional health and well-being of children and young people and expects all those involved with the Trust to share and deliver this commitment. </a:t>
            </a:r>
          </a:p>
          <a:p>
            <a:endParaRPr lang="en-GB" sz="1200" dirty="0"/>
          </a:p>
          <a:p>
            <a:r>
              <a:rPr lang="en-GB" sz="1200" b="1" dirty="0"/>
              <a:t>Accountability</a:t>
            </a:r>
          </a:p>
          <a:p>
            <a:r>
              <a:rPr lang="en-GB" sz="1200" dirty="0"/>
              <a:t>The teacher will be accountable to the Head of Department/ Faculty who is in turn accountable to the Senior Leadership Team.</a:t>
            </a:r>
          </a:p>
          <a:p>
            <a:endParaRPr lang="en-GB" sz="1200" dirty="0"/>
          </a:p>
          <a:p>
            <a:r>
              <a:rPr lang="en-GB" sz="1200" b="1" dirty="0"/>
              <a:t>Performance Management </a:t>
            </a:r>
          </a:p>
          <a:p>
            <a:r>
              <a:rPr lang="en-GB" sz="1200" dirty="0"/>
              <a:t>This will be in line with the Local Authority Policy. The job description will, of course, be subject to amendment after consultation in order to meet the changing needs of the Arden Multi Academy Trust.</a:t>
            </a:r>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4288353"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Summary Of The Position</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22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408489"/>
          </a:xfrm>
          <a:prstGeom prst="rect">
            <a:avLst/>
          </a:prstGeom>
        </p:spPr>
        <p:txBody>
          <a:bodyPr wrap="square">
            <a:noAutofit/>
          </a:bodyPr>
          <a:lstStyle/>
          <a:p>
            <a:r>
              <a:rPr lang="en-GB" sz="1400" b="1" dirty="0"/>
              <a:t>Mr M Murphy</a:t>
            </a:r>
          </a:p>
          <a:p>
            <a:r>
              <a:rPr lang="en-GB" sz="1200" dirty="0"/>
              <a:t>Chief Executive Officer of Arden Multi Academy Trust</a:t>
            </a:r>
          </a:p>
          <a:p>
            <a:endParaRPr lang="en-GB" sz="1200" dirty="0"/>
          </a:p>
          <a:p>
            <a:r>
              <a:rPr lang="en-GB" sz="1400" b="1" dirty="0"/>
              <a:t>Mr D Burgess</a:t>
            </a:r>
          </a:p>
          <a:p>
            <a:r>
              <a:rPr lang="en-GB" sz="1200" dirty="0"/>
              <a:t>Executive Headteacher of Arden Multi Academy Trust</a:t>
            </a:r>
          </a:p>
          <a:p>
            <a:endParaRPr lang="en-GB" sz="1200" dirty="0"/>
          </a:p>
          <a:p>
            <a:r>
              <a:rPr lang="en-GB" sz="1400" b="1" dirty="0"/>
              <a:t>Dr T Close</a:t>
            </a:r>
          </a:p>
          <a:p>
            <a:r>
              <a:rPr lang="en-GB" sz="1200" dirty="0"/>
              <a:t>Associate Headteacher of Park Hall Academy</a:t>
            </a:r>
          </a:p>
          <a:p>
            <a:endParaRPr lang="en-GB" sz="1200" dirty="0"/>
          </a:p>
          <a:p>
            <a:r>
              <a:rPr lang="en-GB" sz="1400" b="1" dirty="0"/>
              <a:t>Mr S Gregory</a:t>
            </a:r>
          </a:p>
          <a:p>
            <a:r>
              <a:rPr lang="en-GB" sz="1200" dirty="0"/>
              <a:t>Deputy Headteacher: Behaviour, Safety and Inclusion </a:t>
            </a:r>
          </a:p>
          <a:p>
            <a:r>
              <a:rPr lang="en-GB" sz="1200" dirty="0"/>
              <a:t>Designated Safeguarding Lead</a:t>
            </a:r>
          </a:p>
          <a:p>
            <a:endParaRPr lang="en-GB" sz="1200" dirty="0"/>
          </a:p>
          <a:p>
            <a:r>
              <a:rPr lang="en-GB" sz="1400" b="1" dirty="0"/>
              <a:t>Mr N Halligan</a:t>
            </a:r>
          </a:p>
          <a:p>
            <a:r>
              <a:rPr lang="en-GB" sz="1200" dirty="0"/>
              <a:t>Deputy Headteacher: Curriculum</a:t>
            </a:r>
          </a:p>
          <a:p>
            <a:r>
              <a:rPr lang="en-GB" sz="1200" dirty="0"/>
              <a:t>AMAT Trust Advisor</a:t>
            </a:r>
          </a:p>
          <a:p>
            <a:endParaRPr lang="en-GB" sz="1200" dirty="0"/>
          </a:p>
          <a:p>
            <a:r>
              <a:rPr lang="en-GB" sz="1400" b="1" dirty="0"/>
              <a:t>Mr B Knight</a:t>
            </a:r>
          </a:p>
          <a:p>
            <a:r>
              <a:rPr lang="en-GB" sz="1200" dirty="0"/>
              <a:t>Deputy Headteacher: Standards and Student Outcomes</a:t>
            </a:r>
          </a:p>
          <a:p>
            <a:endParaRPr lang="en-GB" sz="1200" dirty="0"/>
          </a:p>
          <a:p>
            <a:r>
              <a:rPr lang="en-GB" sz="1400" b="1" dirty="0"/>
              <a:t>Mr I Cornell</a:t>
            </a:r>
          </a:p>
          <a:p>
            <a:r>
              <a:rPr lang="en-GB" sz="1200" dirty="0"/>
              <a:t>Senior Assistant Headteacher: Head of Sixth Form</a:t>
            </a:r>
          </a:p>
          <a:p>
            <a:endParaRPr lang="en-GB" sz="1200" dirty="0"/>
          </a:p>
          <a:p>
            <a:r>
              <a:rPr lang="en-GB" sz="1400" b="1" dirty="0"/>
              <a:t>Mr J Rowland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Senior Assistant Headteacher: Teaching &amp;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400" b="1" dirty="0"/>
              <a:t>Mr J Jones</a:t>
            </a:r>
          </a:p>
          <a:p>
            <a:r>
              <a:rPr lang="en-GB" sz="1200" dirty="0"/>
              <a:t>Assistant Headteacher</a:t>
            </a:r>
          </a:p>
          <a:p>
            <a:r>
              <a:rPr lang="en-GB" sz="1200" dirty="0"/>
              <a:t>Special Educational Needs Co-Ordinator </a:t>
            </a:r>
          </a:p>
          <a:p>
            <a:endParaRPr lang="en-GB" sz="1200" dirty="0"/>
          </a:p>
          <a:p>
            <a:r>
              <a:rPr lang="en-GB" sz="1400" b="1" dirty="0"/>
              <a:t>Miss C Bartlett</a:t>
            </a:r>
          </a:p>
          <a:p>
            <a:r>
              <a:rPr lang="en-GB" sz="1200" dirty="0"/>
              <a:t>Director of Social Sciences and Community</a:t>
            </a:r>
          </a:p>
          <a:p>
            <a:endParaRPr lang="en-GB" sz="1200" dirty="0"/>
          </a:p>
          <a:p>
            <a:r>
              <a:rPr lang="en-GB" sz="1400" b="1" dirty="0"/>
              <a:t>Mrs R Churchill</a:t>
            </a:r>
          </a:p>
          <a:p>
            <a:r>
              <a:rPr lang="en-GB" sz="1200" dirty="0"/>
              <a:t>Director of Quality Assurance and Head of PE</a:t>
            </a:r>
          </a:p>
          <a:p>
            <a:endParaRPr lang="en-GB" sz="1200" dirty="0"/>
          </a:p>
          <a:p>
            <a:r>
              <a:rPr lang="en-GB" sz="1400" b="1" dirty="0"/>
              <a:t>Mr D Cox</a:t>
            </a:r>
          </a:p>
          <a:p>
            <a:r>
              <a:rPr lang="en-GB" sz="1200" dirty="0"/>
              <a:t>Lead Head of Year</a:t>
            </a:r>
          </a:p>
          <a:p>
            <a:r>
              <a:rPr lang="en-GB" sz="1200" dirty="0"/>
              <a:t>Head of Parental Liaison and Student Welfare</a:t>
            </a:r>
          </a:p>
          <a:p>
            <a:endParaRPr lang="en-GB" sz="1200" dirty="0"/>
          </a:p>
          <a:p>
            <a:endParaRPr lang="en-GB" sz="12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4766048"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Senior Leadership Team</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BB2255C8-290E-4861-8BDC-397EBFE1F6E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10000" b="90000" l="7917" r="92292">
                        <a14:foregroundMark x1="9688" y1="51481" x2="7917" y2="58333"/>
                        <a14:foregroundMark x1="7917" y1="58333" x2="9479" y2="62222"/>
                        <a14:foregroundMark x1="22708" y1="66667" x2="24271" y2="73519"/>
                        <a14:foregroundMark x1="24271" y1="73519" x2="25104" y2="73519"/>
                        <a14:foregroundMark x1="43854" y1="35370" x2="46042" y2="28889"/>
                        <a14:foregroundMark x1="46042" y1="28889" x2="45417" y2="25000"/>
                        <a14:foregroundMark x1="74479" y1="54630" x2="70313" y2="57037"/>
                        <a14:foregroundMark x1="70313" y1="57037" x2="69271" y2="58704"/>
                        <a14:foregroundMark x1="51458" y1="52222" x2="50417" y2="59815"/>
                        <a14:foregroundMark x1="50417" y1="59815" x2="49375" y2="60926"/>
                        <a14:foregroundMark x1="46875" y1="52593" x2="48229" y2="52037"/>
                        <a14:foregroundMark x1="45313" y1="45926" x2="48958" y2="49815"/>
                        <a14:foregroundMark x1="48958" y1="49815" x2="48750" y2="52222"/>
                        <a14:foregroundMark x1="73958" y1="58519" x2="71250" y2="64074"/>
                        <a14:foregroundMark x1="71250" y1="64074" x2="75417" y2="62963"/>
                        <a14:foregroundMark x1="75417" y1="62963" x2="73333" y2="61111"/>
                        <a14:foregroundMark x1="85000" y1="67778" x2="88125" y2="55000"/>
                        <a14:foregroundMark x1="91771" y1="60000" x2="92292" y2="65741"/>
                        <a14:foregroundMark x1="78438" y1="33519" x2="77500" y2="34444"/>
                        <a14:foregroundMark x1="79792" y1="42407" x2="81146" y2="45000"/>
                        <a14:backgroundMark x1="68021" y1="51481" x2="68750" y2="51852"/>
                      </a14:backgroundRemoval>
                    </a14:imgEffect>
                  </a14:imgLayer>
                </a14:imgProps>
              </a:ext>
              <a:ext uri="{28A0092B-C50C-407E-A947-70E740481C1C}">
                <a14:useLocalDpi xmlns:a14="http://schemas.microsoft.com/office/drawing/2010/main" val="0"/>
              </a:ext>
            </a:extLst>
          </a:blip>
          <a:stretch>
            <a:fillRect/>
          </a:stretch>
        </p:blipFill>
        <p:spPr>
          <a:xfrm>
            <a:off x="3189328" y="6897222"/>
            <a:ext cx="3569573" cy="2007885"/>
          </a:xfrm>
          <a:prstGeom prst="rect">
            <a:avLst/>
          </a:prstGeom>
        </p:spPr>
      </p:pic>
      <p:pic>
        <p:nvPicPr>
          <p:cNvPr id="7" name="Picture 2" descr="Park Hall Academy">
            <a:hlinkClick r:id="rId4"/>
            <a:extLst>
              <a:ext uri="{FF2B5EF4-FFF2-40B4-BE49-F238E27FC236}">
                <a16:creationId xmlns:a16="http://schemas.microsoft.com/office/drawing/2014/main" id="{E28D981F-A462-4A76-B29B-FA6A65F680C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46230">
            <a:off x="5123762" y="316327"/>
            <a:ext cx="1139025" cy="136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2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r>
              <a:rPr lang="en-GB" sz="1200" dirty="0"/>
              <a:t>It started with our belief in high quality and dynamic education for everyone, right in the heart of </a:t>
            </a:r>
          </a:p>
          <a:p>
            <a:r>
              <a:rPr lang="en-GB" sz="1200" dirty="0"/>
              <a:t>our community. That desire has grown into Arden Multi-Academy Trust (AMAT).</a:t>
            </a:r>
          </a:p>
          <a:p>
            <a:endParaRPr lang="en-GB" sz="1200" dirty="0"/>
          </a:p>
          <a:p>
            <a:r>
              <a:rPr lang="en-GB" sz="1200" dirty="0"/>
              <a:t>The Trust was formed in April 2015 with a clear vision to generate self-belief, self-worth, esteem and </a:t>
            </a:r>
          </a:p>
          <a:p>
            <a:r>
              <a:rPr lang="en-GB" sz="1200" dirty="0"/>
              <a:t>confidence in young people who can then display ambition and aspiration in achieving high </a:t>
            </a:r>
          </a:p>
          <a:p>
            <a:r>
              <a:rPr lang="en-GB" sz="1200" dirty="0"/>
              <a:t>educational outcomes.</a:t>
            </a:r>
          </a:p>
          <a:p>
            <a:endParaRPr lang="en-GB" sz="1200" dirty="0"/>
          </a:p>
          <a:p>
            <a:r>
              <a:rPr lang="en-GB" sz="1200" dirty="0"/>
              <a:t>Arden Multi Academy Trust started life when Arden, an outstandingly successful and innovative </a:t>
            </a:r>
          </a:p>
          <a:p>
            <a:r>
              <a:rPr lang="en-GB" sz="1200" dirty="0"/>
              <a:t>school who was asked to support Park Hall Academy in the north of Solihull in 2009. This was a ‘light </a:t>
            </a:r>
          </a:p>
          <a:p>
            <a:r>
              <a:rPr lang="en-GB" sz="1200" dirty="0"/>
              <a:t>touch’ relationship and, following the academy moving into special measures in November 2013, </a:t>
            </a:r>
          </a:p>
          <a:p>
            <a:r>
              <a:rPr lang="en-GB" sz="1200" dirty="0"/>
              <a:t>Arden took over the governance, leadership and management of Park Hall. This new relationship </a:t>
            </a:r>
          </a:p>
          <a:p>
            <a:r>
              <a:rPr lang="en-GB" sz="1200" dirty="0"/>
              <a:t>saw the creation of Arden Multi-Academy Trust (AMAT). Joint working in a spirit of enthusiastic </a:t>
            </a:r>
          </a:p>
          <a:p>
            <a:r>
              <a:rPr lang="en-GB" sz="1200" dirty="0"/>
              <a:t>partnership has seen Park Hall develop into an Academy which is now the first choice North Solihull </a:t>
            </a:r>
          </a:p>
          <a:p>
            <a:r>
              <a:rPr lang="en-GB" sz="1200" dirty="0"/>
              <a:t>oversubscribed secondary school. Park Hall moved out of 'Special Measures' in September 2015 and </a:t>
            </a:r>
          </a:p>
          <a:p>
            <a:r>
              <a:rPr lang="en-GB" sz="1200" dirty="0"/>
              <a:t>was classified in November 2017 as good by Ofsted. In January 2018 Lode Heath School, a popular </a:t>
            </a:r>
          </a:p>
          <a:p>
            <a:r>
              <a:rPr lang="en-GB" sz="1200" dirty="0"/>
              <a:t>secondary school in Solihull, also became part of the Trust, with Henley-in-Arden School joining in </a:t>
            </a:r>
          </a:p>
          <a:p>
            <a:r>
              <a:rPr lang="en-GB" sz="1200" dirty="0"/>
              <a:t>2019.</a:t>
            </a:r>
          </a:p>
          <a:p>
            <a:endParaRPr lang="en-GB" sz="1200" dirty="0"/>
          </a:p>
          <a:p>
            <a:r>
              <a:rPr lang="en-GB" sz="1200" dirty="0"/>
              <a:t>All schools within the Trust benefit from the Arden Teaching Alliance which currently consists of five </a:t>
            </a:r>
          </a:p>
          <a:p>
            <a:r>
              <a:rPr lang="en-GB" sz="1200" dirty="0"/>
              <a:t>Primary and five Secondary partner schools. This ensures that we help recruit, retain and develop </a:t>
            </a:r>
          </a:p>
          <a:p>
            <a:r>
              <a:rPr lang="en-GB" sz="1200" dirty="0"/>
              <a:t>our workforce across both teaching and support staff. The Trust also works closely with the Solihull </a:t>
            </a:r>
          </a:p>
          <a:p>
            <a:r>
              <a:rPr lang="en-GB" sz="1200" dirty="0"/>
              <a:t>Academy APU Free School which adds a further dimension to our provision.</a:t>
            </a:r>
          </a:p>
          <a:p>
            <a:endParaRPr lang="en-GB" sz="1200" dirty="0"/>
          </a:p>
          <a:p>
            <a:r>
              <a:rPr lang="en-GB" sz="1200" dirty="0"/>
              <a:t>As a Trust we truly value the success of every student and we place the sharing of excellent </a:t>
            </a:r>
          </a:p>
          <a:p>
            <a:r>
              <a:rPr lang="en-GB" sz="1200" dirty="0"/>
              <a:t>education practice at the core of this value. We are committed to improving the quality of education </a:t>
            </a:r>
          </a:p>
          <a:p>
            <a:r>
              <a:rPr lang="en-GB" sz="1200" dirty="0"/>
              <a:t>and life in Solihull and its immediate surroundings. The Trust operates from its hub in Knowle, South </a:t>
            </a:r>
          </a:p>
          <a:p>
            <a:r>
              <a:rPr lang="en-GB" sz="1200" dirty="0"/>
              <a:t>Solihull.</a:t>
            </a:r>
          </a:p>
          <a:p>
            <a:endParaRPr lang="en-GB" sz="1200" dirty="0"/>
          </a:p>
          <a:p>
            <a:r>
              <a:rPr lang="en-GB" sz="1200" dirty="0"/>
              <a:t>As a Trust we are committed to maintaining our core principles and focus as we grow; working with </a:t>
            </a:r>
          </a:p>
          <a:p>
            <a:r>
              <a:rPr lang="en-GB" sz="1200" dirty="0"/>
              <a:t>schools where we believe we can help and who, in turn, can enrich and provide real benefit for the </a:t>
            </a:r>
          </a:p>
          <a:p>
            <a:r>
              <a:rPr lang="en-GB" sz="1200" dirty="0"/>
              <a:t>existing Arden Multi Academy Trust family.</a:t>
            </a:r>
          </a:p>
          <a:p>
            <a:endParaRPr lang="en-GB" sz="1200" dirty="0"/>
          </a:p>
          <a:p>
            <a:r>
              <a:rPr lang="en-GB" sz="1200" dirty="0"/>
              <a:t>Our academies have common values and core operational systems, which are applied locally, </a:t>
            </a:r>
          </a:p>
          <a:p>
            <a:r>
              <a:rPr lang="en-GB" sz="1200" dirty="0"/>
              <a:t>adapted to individual context and needs. By this simple expedient each academy retains its own </a:t>
            </a:r>
          </a:p>
          <a:p>
            <a:r>
              <a:rPr lang="en-GB" sz="1200" dirty="0"/>
              <a:t>local governing body, identity and individuality. The young adults who leave our care are prepared </a:t>
            </a:r>
          </a:p>
          <a:p>
            <a:r>
              <a:rPr lang="en-GB" sz="1200" dirty="0"/>
              <a:t>for the next stage of their education and are ready and confident to move forward in life.</a:t>
            </a:r>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5299849"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The Arden Multi Academy Trust</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3AF6111-7F76-48A5-9A7B-3C3CE8882B71}"/>
              </a:ext>
            </a:extLst>
          </p:cNvPr>
          <p:cNvGrpSpPr/>
          <p:nvPr userDrawn="1"/>
        </p:nvGrpSpPr>
        <p:grpSpPr>
          <a:xfrm>
            <a:off x="208068" y="7750474"/>
            <a:ext cx="3192902" cy="936352"/>
            <a:chOff x="-14578267" y="4108413"/>
            <a:chExt cx="13683870" cy="4012939"/>
          </a:xfrm>
        </p:grpSpPr>
        <p:pic>
          <p:nvPicPr>
            <p:cNvPr id="6" name="Picture 5">
              <a:extLst>
                <a:ext uri="{FF2B5EF4-FFF2-40B4-BE49-F238E27FC236}">
                  <a16:creationId xmlns:a16="http://schemas.microsoft.com/office/drawing/2014/main" id="{2CF967CD-F4A5-49C8-A5DB-E6EB5814AA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8267" y="6969208"/>
              <a:ext cx="4005072" cy="1152144"/>
            </a:xfrm>
            <a:prstGeom prst="rect">
              <a:avLst/>
            </a:prstGeom>
          </p:spPr>
        </p:pic>
        <p:pic>
          <p:nvPicPr>
            <p:cNvPr id="12" name="Picture 11">
              <a:extLst>
                <a:ext uri="{FF2B5EF4-FFF2-40B4-BE49-F238E27FC236}">
                  <a16:creationId xmlns:a16="http://schemas.microsoft.com/office/drawing/2014/main" id="{D0F68D61-90F4-4A1E-9A29-94F7B9554D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0121" y="4108414"/>
              <a:ext cx="2554133" cy="2545140"/>
            </a:xfrm>
            <a:prstGeom prst="rect">
              <a:avLst/>
            </a:prstGeom>
          </p:spPr>
        </p:pic>
        <p:pic>
          <p:nvPicPr>
            <p:cNvPr id="14" name="Picture 13">
              <a:extLst>
                <a:ext uri="{FF2B5EF4-FFF2-40B4-BE49-F238E27FC236}">
                  <a16:creationId xmlns:a16="http://schemas.microsoft.com/office/drawing/2014/main" id="{50792E91-1882-4865-94A5-6DD371A0FD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78267" y="4146020"/>
              <a:ext cx="3269857" cy="2545140"/>
            </a:xfrm>
            <a:prstGeom prst="rect">
              <a:avLst/>
            </a:prstGeom>
          </p:spPr>
        </p:pic>
        <p:pic>
          <p:nvPicPr>
            <p:cNvPr id="17" name="Picture 16">
              <a:extLst>
                <a:ext uri="{FF2B5EF4-FFF2-40B4-BE49-F238E27FC236}">
                  <a16:creationId xmlns:a16="http://schemas.microsoft.com/office/drawing/2014/main" id="{BE0A01EE-3B4E-47D3-BFB8-6EC37BF84D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51394" y="4108414"/>
              <a:ext cx="2156997" cy="2539249"/>
            </a:xfrm>
            <a:prstGeom prst="rect">
              <a:avLst/>
            </a:prstGeom>
          </p:spPr>
        </p:pic>
        <p:pic>
          <p:nvPicPr>
            <p:cNvPr id="19" name="Picture 18">
              <a:extLst>
                <a:ext uri="{FF2B5EF4-FFF2-40B4-BE49-F238E27FC236}">
                  <a16:creationId xmlns:a16="http://schemas.microsoft.com/office/drawing/2014/main" id="{E092805B-2903-4A79-AA90-4377EA9064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97383" y="4108413"/>
              <a:ext cx="2337384" cy="2539249"/>
            </a:xfrm>
            <a:prstGeom prst="rect">
              <a:avLst/>
            </a:prstGeom>
          </p:spPr>
        </p:pic>
        <p:pic>
          <p:nvPicPr>
            <p:cNvPr id="21" name="Picture 20">
              <a:extLst>
                <a:ext uri="{FF2B5EF4-FFF2-40B4-BE49-F238E27FC236}">
                  <a16:creationId xmlns:a16="http://schemas.microsoft.com/office/drawing/2014/main" id="{0C376B31-F640-4685-863E-CFE139F05B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99805" y="4129561"/>
              <a:ext cx="2131079" cy="2561599"/>
            </a:xfrm>
            <a:prstGeom prst="rect">
              <a:avLst/>
            </a:prstGeom>
          </p:spPr>
        </p:pic>
      </p:grpSp>
    </p:spTree>
    <p:extLst>
      <p:ext uri="{BB962C8B-B14F-4D97-AF65-F5344CB8AC3E}">
        <p14:creationId xmlns:p14="http://schemas.microsoft.com/office/powerpoint/2010/main" val="303799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BE1CD-A4B1-49E1-B42A-C4208560E4C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8889" l="4167" r="96354">
                        <a14:foregroundMark x1="14583" y1="62963" x2="14792" y2="80741"/>
                        <a14:foregroundMark x1="15104" y1="96667" x2="18958" y2="95000"/>
                        <a14:foregroundMark x1="4167" y1="98889" x2="6458" y2="96667"/>
                        <a14:foregroundMark x1="61458" y1="60741" x2="62292" y2="97037"/>
                        <a14:foregroundMark x1="60938" y1="92222" x2="55104" y2="97037"/>
                        <a14:foregroundMark x1="64896" y1="63333" x2="65417" y2="75556"/>
                        <a14:foregroundMark x1="64896" y1="90000" x2="64896" y2="90000"/>
                        <a14:foregroundMark x1="65417" y1="89074" x2="65417" y2="89074"/>
                        <a14:foregroundMark x1="81458" y1="97037" x2="85833" y2="85926"/>
                        <a14:foregroundMark x1="85833" y1="85926" x2="86354" y2="67778"/>
                        <a14:foregroundMark x1="86979" y1="93148" x2="93125" y2="97037"/>
                        <a14:foregroundMark x1="67917" y1="98333" x2="71042" y2="95741"/>
                        <a14:foregroundMark x1="79792" y1="97593" x2="84167" y2="97963"/>
                        <a14:foregroundMark x1="94792" y1="95000" x2="96354" y2="97963"/>
                        <a14:foregroundMark x1="90104" y1="63333" x2="90313" y2="71667"/>
                        <a14:foregroundMark x1="35833" y1="95000" x2="41979" y2="94815"/>
                      </a14:backgroundRemoval>
                    </a14:imgEffect>
                  </a14:imgLayer>
                </a14:imgProps>
              </a:ext>
              <a:ext uri="{28A0092B-C50C-407E-A947-70E740481C1C}">
                <a14:useLocalDpi xmlns:a14="http://schemas.microsoft.com/office/drawing/2010/main" val="0"/>
              </a:ext>
            </a:extLst>
          </a:blip>
          <a:stretch>
            <a:fillRect/>
          </a:stretch>
        </p:blipFill>
        <p:spPr>
          <a:xfrm>
            <a:off x="0" y="5055815"/>
            <a:ext cx="6858000" cy="3857625"/>
          </a:xfrm>
          <a:prstGeom prst="rect">
            <a:avLst/>
          </a:prstGeom>
        </p:spPr>
      </p:pic>
      <p:sp>
        <p:nvSpPr>
          <p:cNvPr id="8" name="Rectangle 7">
            <a:extLst>
              <a:ext uri="{FF2B5EF4-FFF2-40B4-BE49-F238E27FC236}">
                <a16:creationId xmlns:a16="http://schemas.microsoft.com/office/drawing/2014/main" id="{B03A3470-12D0-41AE-AC4E-B05F72F6D0E5}"/>
              </a:ext>
            </a:extLst>
          </p:cNvPr>
          <p:cNvSpPr/>
          <p:nvPr userDrawn="1"/>
        </p:nvSpPr>
        <p:spPr>
          <a:xfrm>
            <a:off x="208067" y="1000894"/>
            <a:ext cx="6388732" cy="6544386"/>
          </a:xfrm>
          <a:prstGeom prst="rect">
            <a:avLst/>
          </a:prstGeom>
        </p:spPr>
        <p:txBody>
          <a:bodyPr wrap="square">
            <a:noAutofit/>
          </a:bodyPr>
          <a:lstStyle/>
          <a:p>
            <a:r>
              <a:rPr lang="en-GB" sz="1400" dirty="0"/>
              <a:t>We feel it is vital that every member of staff feels valued and supported throughout the school year, from their first day in September right through to the last day of the summer term.  We want our staff to feel enabled and motivated to provide high-quality teaching every day for our children. We want our staff to feel assured that they will be supported in times of difficulty, especially from school leaders and governors.</a:t>
            </a:r>
          </a:p>
          <a:p>
            <a:endParaRPr lang="en-GB" sz="1400" dirty="0"/>
          </a:p>
          <a:p>
            <a:r>
              <a:rPr lang="en-GB" sz="1400" dirty="0"/>
              <a:t>We have 6 core principles, that drive our assessment of decisions relating to the wellbeing of our staff: </a:t>
            </a:r>
          </a:p>
          <a:p>
            <a:pPr marL="171450" indent="-171450">
              <a:buFont typeface="Arial" panose="020B0604020202020204" pitchFamily="34" charset="0"/>
              <a:buChar char="•"/>
            </a:pPr>
            <a:r>
              <a:rPr lang="en-GB" sz="1400" dirty="0"/>
              <a:t>a culture of positivity that all stakeholders contribute to equally </a:t>
            </a:r>
          </a:p>
          <a:p>
            <a:pPr marL="171450" indent="-171450">
              <a:buFont typeface="Arial" panose="020B0604020202020204" pitchFamily="34" charset="0"/>
              <a:buChar char="•"/>
            </a:pPr>
            <a:r>
              <a:rPr lang="en-GB" sz="1400" dirty="0"/>
              <a:t>an environment to energise all members of staff </a:t>
            </a:r>
          </a:p>
          <a:p>
            <a:pPr marL="171450" indent="-171450">
              <a:buFont typeface="Arial" panose="020B0604020202020204" pitchFamily="34" charset="0"/>
              <a:buChar char="•"/>
            </a:pPr>
            <a:r>
              <a:rPr lang="en-GB" sz="1400" dirty="0"/>
              <a:t>leaders who aim to be highly effective, proactive and non-judgemental </a:t>
            </a:r>
          </a:p>
          <a:p>
            <a:pPr marL="171450" indent="-171450">
              <a:buFont typeface="Arial" panose="020B0604020202020204" pitchFamily="34" charset="0"/>
              <a:buChar char="•"/>
            </a:pPr>
            <a:r>
              <a:rPr lang="en-GB" sz="1400" dirty="0"/>
              <a:t>excellent working relationships </a:t>
            </a:r>
          </a:p>
          <a:p>
            <a:pPr marL="171450" indent="-171450">
              <a:buFont typeface="Arial" panose="020B0604020202020204" pitchFamily="34" charset="0"/>
              <a:buChar char="•"/>
            </a:pPr>
            <a:r>
              <a:rPr lang="en-GB" sz="1400" dirty="0"/>
              <a:t>career satisfaction </a:t>
            </a:r>
          </a:p>
          <a:p>
            <a:pPr marL="171450" indent="-171450">
              <a:buFont typeface="Arial" panose="020B0604020202020204" pitchFamily="34" charset="0"/>
              <a:buChar char="•"/>
            </a:pPr>
            <a:r>
              <a:rPr lang="en-GB" sz="1400" dirty="0"/>
              <a:t>healthy lifestyle </a:t>
            </a:r>
          </a:p>
          <a:p>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3905236"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Looking After Our Staff</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2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571669"/>
          </a:xfrm>
          <a:prstGeom prst="rect">
            <a:avLst/>
          </a:prstGeom>
        </p:spPr>
        <p:txBody>
          <a:bodyPr wrap="square">
            <a:noAutofit/>
          </a:bodyPr>
          <a:lstStyle/>
          <a:p>
            <a:pPr marL="171450" indent="-171450">
              <a:buFont typeface="Arial" panose="020B0604020202020204" pitchFamily="34" charset="0"/>
              <a:buChar char="•"/>
            </a:pPr>
            <a:r>
              <a:rPr lang="en-GB" sz="1200" dirty="0"/>
              <a:t>Our staff have more than 10% PPA time (currently 14% PPA) which is greater than other local schools.</a:t>
            </a:r>
          </a:p>
          <a:p>
            <a:pPr marL="171450" indent="-171450">
              <a:buFont typeface="Arial" panose="020B0604020202020204" pitchFamily="34" charset="0"/>
              <a:buChar char="•"/>
            </a:pPr>
            <a:r>
              <a:rPr lang="en-GB" sz="1200" dirty="0"/>
              <a:t>Our staff do not have to do duties before and after school.  </a:t>
            </a:r>
          </a:p>
          <a:p>
            <a:pPr marL="171450" indent="-171450">
              <a:buFont typeface="Arial" panose="020B0604020202020204" pitchFamily="34" charset="0"/>
              <a:buChar char="•"/>
            </a:pPr>
            <a:r>
              <a:rPr lang="en-GB" sz="1200" dirty="0"/>
              <a:t>Our staff have protected planning, preparation and assessment time (PPA), as they are not expected to cover for absent colleagues, we have employed cover supervisors to support us with this.  </a:t>
            </a:r>
          </a:p>
          <a:p>
            <a:pPr marL="171450" indent="-171450">
              <a:buFont typeface="Arial" panose="020B0604020202020204" pitchFamily="34" charset="0"/>
              <a:buChar char="•"/>
            </a:pPr>
            <a:r>
              <a:rPr lang="en-GB" sz="1200" dirty="0"/>
              <a:t>Our staff are not expected to respond to emails on Saturdays and Sundays.</a:t>
            </a:r>
          </a:p>
          <a:p>
            <a:pPr marL="171450" indent="-171450">
              <a:buFont typeface="Arial" panose="020B0604020202020204" pitchFamily="34" charset="0"/>
              <a:buChar char="•"/>
            </a:pPr>
            <a:r>
              <a:rPr lang="en-GB" sz="1200" dirty="0"/>
              <a:t>As a school team, we try to give as much notice as possible to any changes to the timetable and the school diary.  </a:t>
            </a:r>
          </a:p>
          <a:p>
            <a:pPr marL="171450" indent="-171450">
              <a:buFont typeface="Arial" panose="020B0604020202020204" pitchFamily="34" charset="0"/>
              <a:buChar char="•"/>
            </a:pPr>
            <a:r>
              <a:rPr lang="en-GB" sz="1200" dirty="0"/>
              <a:t>As a senior team and governors, we consider the number of late nights at school for parent meetings, school plays and governor meetings and when they fall.  We react on the feedback from staff if they feel we have not achieved the right balance. </a:t>
            </a:r>
          </a:p>
          <a:p>
            <a:pPr marL="171450" indent="-171450">
              <a:buFont typeface="Arial" panose="020B0604020202020204" pitchFamily="34" charset="0"/>
              <a:buChar char="•"/>
            </a:pPr>
            <a:r>
              <a:rPr lang="en-GB" sz="1200" dirty="0"/>
              <a:t>Our staff speak positively to each other.  If there is to be any criticism, it is valid, polite, and non-judgemental.</a:t>
            </a:r>
          </a:p>
          <a:p>
            <a:pPr marL="171450" indent="-171450">
              <a:buFont typeface="Arial" panose="020B0604020202020204" pitchFamily="34" charset="0"/>
              <a:buChar char="•"/>
            </a:pPr>
            <a:r>
              <a:rPr lang="en-GB" sz="1200" dirty="0"/>
              <a:t>Our staff have free tea, coffee, milk and sugar in the staff room. </a:t>
            </a:r>
          </a:p>
          <a:p>
            <a:pPr marL="171450" indent="-171450">
              <a:buFont typeface="Arial" panose="020B0604020202020204" pitchFamily="34" charset="0"/>
              <a:buChar char="•"/>
            </a:pPr>
            <a:r>
              <a:rPr lang="en-GB" sz="1200" dirty="0"/>
              <a:t>Our staff typically arrange Christmas and Summer celebrations.</a:t>
            </a:r>
          </a:p>
          <a:p>
            <a:pPr marL="171450" indent="-171450">
              <a:buFont typeface="Arial" panose="020B0604020202020204" pitchFamily="34" charset="0"/>
              <a:buChar char="•"/>
            </a:pPr>
            <a:r>
              <a:rPr lang="en-GB" sz="1200" dirty="0"/>
              <a:t>As a senior team, we have strived to make reporting made simpler and regularly review arrangements. </a:t>
            </a:r>
          </a:p>
          <a:p>
            <a:pPr marL="171450" indent="-171450">
              <a:buFont typeface="Arial" panose="020B0604020202020204" pitchFamily="34" charset="0"/>
              <a:buChar char="•"/>
            </a:pPr>
            <a:r>
              <a:rPr lang="en-GB" sz="1200" dirty="0"/>
              <a:t>After putting pupil data into SIMS, it is placed into SISRA for easy analysis.  </a:t>
            </a:r>
          </a:p>
          <a:p>
            <a:pPr marL="171450" indent="-171450">
              <a:buFont typeface="Arial" panose="020B0604020202020204" pitchFamily="34" charset="0"/>
              <a:buChar char="•"/>
            </a:pPr>
            <a:r>
              <a:rPr lang="en-GB" sz="1200" dirty="0"/>
              <a:t>As a senior team and governors, we have heavily invested in a non-teaching pastoral team to ensure that teachers are fully focused on improving pupil’s rates of progress. </a:t>
            </a:r>
          </a:p>
          <a:p>
            <a:pPr marL="171450" indent="-171450">
              <a:buFont typeface="Arial" panose="020B0604020202020204" pitchFamily="34" charset="0"/>
              <a:buChar char="•"/>
            </a:pPr>
            <a:r>
              <a:rPr lang="en-GB" sz="1200" dirty="0"/>
              <a:t>Our staff have free use of the fitness suite. </a:t>
            </a:r>
          </a:p>
          <a:p>
            <a:pPr marL="171450" indent="-171450">
              <a:buFont typeface="Arial" panose="020B0604020202020204" pitchFamily="34" charset="0"/>
              <a:buChar char="•"/>
            </a:pPr>
            <a:r>
              <a:rPr lang="en-GB" sz="1200" dirty="0"/>
              <a:t>Our staff have access to yearly flu jabs, to support their health during the winter months. </a:t>
            </a:r>
          </a:p>
          <a:p>
            <a:pPr marL="171450" indent="-171450">
              <a:buFont typeface="Arial" panose="020B0604020202020204" pitchFamily="34" charset="0"/>
              <a:buChar char="•"/>
            </a:pPr>
            <a:r>
              <a:rPr lang="en-GB" sz="1200" dirty="0"/>
              <a:t>As a team, we support our colleagues in those initial tricky meetings with parents or challenging children. </a:t>
            </a:r>
          </a:p>
          <a:p>
            <a:pPr marL="171450" indent="-171450">
              <a:buFont typeface="Arial" panose="020B0604020202020204" pitchFamily="34" charset="0"/>
              <a:buChar char="•"/>
            </a:pPr>
            <a:r>
              <a:rPr lang="en-GB" sz="1200" dirty="0"/>
              <a:t>Our senior team pride themselves on being “visible” throughout the day.  They support their team.</a:t>
            </a:r>
          </a:p>
          <a:p>
            <a:pPr marL="171450" indent="-171450">
              <a:buFont typeface="Arial" panose="020B0604020202020204" pitchFamily="34" charset="0"/>
              <a:buChar char="•"/>
            </a:pPr>
            <a:r>
              <a:rPr lang="en-GB" sz="1200" dirty="0"/>
              <a:t>Our staff have organised a range of staff sports, which many participate in.</a:t>
            </a:r>
          </a:p>
          <a:p>
            <a:pPr marL="171450" indent="-171450">
              <a:buFont typeface="Arial" panose="020B0604020202020204" pitchFamily="34" charset="0"/>
              <a:buChar char="•"/>
            </a:pPr>
            <a:r>
              <a:rPr lang="en-GB" sz="1200" dirty="0"/>
              <a:t>As a senior team, we have developed a centralised detention system, which supports our staff to implement the highest standards in behaviour.  We have reduced the administration around this too, by collecting the detention slips and processing them centrally.</a:t>
            </a:r>
          </a:p>
          <a:p>
            <a:pPr marL="171450" indent="-171450">
              <a:buFont typeface="Arial" panose="020B0604020202020204" pitchFamily="34" charset="0"/>
              <a:buChar char="•"/>
            </a:pPr>
            <a:r>
              <a:rPr lang="en-GB" sz="1200" dirty="0"/>
              <a:t>As a senior team and governors, we have developed the use of a behaviour for learning room and “buddy rooms” to support all staff with expecting the best behaviour for our pupils.</a:t>
            </a:r>
          </a:p>
          <a:p>
            <a:pPr marL="171450" indent="-171450">
              <a:buFont typeface="Arial" panose="020B0604020202020204" pitchFamily="34" charset="0"/>
              <a:buChar char="•"/>
            </a:pPr>
            <a:r>
              <a:rPr lang="en-GB" sz="1200" dirty="0"/>
              <a:t>As a senior team and governors, we have disaggregated inset days, which maximises our time for school priorities throughout the year.  </a:t>
            </a:r>
          </a:p>
          <a:p>
            <a:pPr marL="171450" indent="-171450">
              <a:buFont typeface="Arial" panose="020B0604020202020204" pitchFamily="34" charset="0"/>
              <a:buChar char="•"/>
            </a:pPr>
            <a:r>
              <a:rPr lang="en-GB" sz="1200" dirty="0"/>
              <a:t>As a senior team and governors, we hold weekly subject solutions, that supports our middle leaders in maximising pupil outcomes.</a:t>
            </a:r>
          </a:p>
          <a:p>
            <a:pPr marL="171450" indent="-171450">
              <a:buFont typeface="Arial" panose="020B0604020202020204" pitchFamily="34" charset="0"/>
              <a:buChar char="•"/>
            </a:pPr>
            <a:r>
              <a:rPr lang="en-GB" sz="1200" dirty="0"/>
              <a:t>As a senior team and governors, we have introduced late to lesson bells, to support our staff in implementing our behaviour policy</a:t>
            </a:r>
          </a:p>
          <a:p>
            <a:endParaRPr lang="en-GB" sz="18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6423553"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What Do We Already Do For Our Staff?</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48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3A3470-12D0-41AE-AC4E-B05F72F6D0E5}"/>
              </a:ext>
            </a:extLst>
          </p:cNvPr>
          <p:cNvSpPr/>
          <p:nvPr userDrawn="1"/>
        </p:nvSpPr>
        <p:spPr>
          <a:xfrm>
            <a:off x="208067" y="1000893"/>
            <a:ext cx="6388732" cy="7571669"/>
          </a:xfrm>
          <a:prstGeom prst="rect">
            <a:avLst/>
          </a:prstGeom>
        </p:spPr>
        <p:txBody>
          <a:bodyPr wrap="square">
            <a:noAutofit/>
          </a:bodyPr>
          <a:lstStyle/>
          <a:p>
            <a:pPr marL="0" indent="0">
              <a:buFont typeface="Arial" panose="020B0604020202020204" pitchFamily="34" charset="0"/>
              <a:buNone/>
            </a:pPr>
            <a:r>
              <a:rPr lang="en-GB" sz="1200" dirty="0"/>
              <a:t>To ensure you are ready to embark on your ECT year, the Arden Multi Academy Trust provides you with additional training during the Summer Term in the major areas of the profession, delivered by colleagues from across the Trust.</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This is to help you begin your first year confidently and armed with tools and tips, as well as providing you with the opportunity to meet with other new teachers across our family of schools.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The typical training programme includes:</a:t>
            </a:r>
          </a:p>
          <a:p>
            <a:pPr marL="171450" indent="-171450">
              <a:buFont typeface="Arial" panose="020B0604020202020204" pitchFamily="34" charset="0"/>
              <a:buChar char="•"/>
            </a:pPr>
            <a:r>
              <a:rPr lang="en-GB" sz="1200" dirty="0"/>
              <a:t>The basics of teaching and learning	</a:t>
            </a:r>
          </a:p>
          <a:p>
            <a:pPr marL="171450" indent="-171450">
              <a:buFont typeface="Arial" panose="020B0604020202020204" pitchFamily="34" charset="0"/>
              <a:buChar char="•"/>
            </a:pPr>
            <a:r>
              <a:rPr lang="en-GB" sz="1200" dirty="0"/>
              <a:t>Understanding the needs of SEN students and how to support them in the classroom effectively</a:t>
            </a:r>
          </a:p>
          <a:p>
            <a:pPr marL="171450" indent="-171450">
              <a:buFont typeface="Arial" panose="020B0604020202020204" pitchFamily="34" charset="0"/>
              <a:buChar char="•"/>
            </a:pPr>
            <a:r>
              <a:rPr lang="en-GB" sz="1200" dirty="0"/>
              <a:t>Assessment of and for learning</a:t>
            </a:r>
          </a:p>
          <a:p>
            <a:pPr marL="171450" indent="-171450">
              <a:buFont typeface="Arial" panose="020B0604020202020204" pitchFamily="34" charset="0"/>
              <a:buChar char="•"/>
            </a:pPr>
            <a:r>
              <a:rPr lang="en-GB" sz="1200" dirty="0"/>
              <a:t>Classroom behaviour management 	</a:t>
            </a:r>
          </a:p>
          <a:p>
            <a:pPr marL="171450" indent="-171450">
              <a:buFont typeface="Arial" panose="020B0604020202020204" pitchFamily="34" charset="0"/>
              <a:buChar char="•"/>
            </a:pPr>
            <a:r>
              <a:rPr lang="en-GB" sz="1200" dirty="0"/>
              <a:t>Approaches to Personalisation</a:t>
            </a:r>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b="1" dirty="0"/>
              <a:t>What have our NQTs said about this programme?</a:t>
            </a:r>
          </a:p>
          <a:p>
            <a:pPr marL="0" indent="0">
              <a:buFont typeface="Arial" panose="020B0604020202020204" pitchFamily="34" charset="0"/>
              <a:buNone/>
            </a:pPr>
            <a:endParaRPr lang="en-GB" sz="1200" dirty="0">
              <a:solidFill>
                <a:srgbClr val="7030A0"/>
              </a:solidFill>
            </a:endParaRPr>
          </a:p>
          <a:p>
            <a:pPr marL="0" indent="0">
              <a:buFont typeface="Arial" panose="020B0604020202020204" pitchFamily="34" charset="0"/>
              <a:buNone/>
            </a:pPr>
            <a:r>
              <a:rPr lang="en-GB" sz="1200" dirty="0">
                <a:solidFill>
                  <a:srgbClr val="7030A0"/>
                </a:solidFill>
              </a:rPr>
              <a:t>“Just a huge thank you for this support that has been given, I am very thankful for how much consideration has been put into easing us into our teaching for September.”</a:t>
            </a:r>
          </a:p>
          <a:p>
            <a:pPr marL="0" indent="0">
              <a:buFont typeface="Arial" panose="020B0604020202020204" pitchFamily="34" charset="0"/>
              <a:buNone/>
            </a:pPr>
            <a:endParaRPr lang="en-GB" sz="1200" dirty="0"/>
          </a:p>
          <a:p>
            <a:pPr marL="0" indent="0" algn="r">
              <a:buFont typeface="Arial" panose="020B0604020202020204" pitchFamily="34" charset="0"/>
              <a:buNone/>
            </a:pPr>
            <a:r>
              <a:rPr lang="en-GB" sz="1200" dirty="0">
                <a:solidFill>
                  <a:schemeClr val="accent6">
                    <a:lumMod val="75000"/>
                  </a:schemeClr>
                </a:solidFill>
              </a:rPr>
              <a:t>“I am very grateful for the opportunity to complete this extra training, it has been extremely useful and left me feeling more comfortable about September. I feel clear on the support available to me in September and so am less apprehensive”</a:t>
            </a:r>
          </a:p>
          <a:p>
            <a:pPr marL="0" indent="0">
              <a:buFont typeface="Arial" panose="020B0604020202020204" pitchFamily="34" charset="0"/>
              <a:buNone/>
            </a:pPr>
            <a:endParaRPr lang="en-GB" sz="1200" dirty="0">
              <a:solidFill>
                <a:schemeClr val="accent6">
                  <a:lumMod val="75000"/>
                </a:schemeClr>
              </a:solidFill>
            </a:endParaRPr>
          </a:p>
          <a:p>
            <a:pPr marL="0" indent="0">
              <a:buFont typeface="Arial" panose="020B0604020202020204" pitchFamily="34" charset="0"/>
              <a:buNone/>
            </a:pPr>
            <a:r>
              <a:rPr lang="en-GB" sz="1200" dirty="0">
                <a:solidFill>
                  <a:srgbClr val="0070C0"/>
                </a:solidFill>
              </a:rPr>
              <a:t>“This [Assessment] was something less covered at our University during our PGCE so was useful to see some real-life examples and strategies to implement”</a:t>
            </a:r>
          </a:p>
          <a:p>
            <a:pPr marL="0" indent="0">
              <a:buFont typeface="Arial" panose="020B0604020202020204" pitchFamily="34" charset="0"/>
              <a:buNone/>
            </a:pPr>
            <a:endParaRPr lang="en-GB" sz="1200" dirty="0"/>
          </a:p>
          <a:p>
            <a:pPr marL="0" indent="0" algn="r">
              <a:buFont typeface="Arial" panose="020B0604020202020204" pitchFamily="34" charset="0"/>
              <a:buNone/>
            </a:pPr>
            <a:r>
              <a:rPr lang="en-GB" sz="1200" dirty="0">
                <a:solidFill>
                  <a:srgbClr val="00B050"/>
                </a:solidFill>
              </a:rPr>
              <a:t>“I never thought about the structure of language that I use in the classroom before. I learnt to be authoritative yet fair with the students. Basic instructions followed by a thank you makes you as a teacher assertive yet respectful to students.”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solidFill>
                  <a:srgbClr val="FF0000"/>
                </a:solidFill>
              </a:rPr>
              <a:t>“The session [on personalisation] was very interactive and I appreciated this. It helped me understand not only the importance of personalisation but also gave lots of useful strategies that I can directly implement in the classroom”</a:t>
            </a:r>
          </a:p>
          <a:p>
            <a:pPr marL="0" indent="0">
              <a:buFont typeface="Arial" panose="020B0604020202020204" pitchFamily="34" charset="0"/>
              <a:buNone/>
            </a:pPr>
            <a:endParaRPr lang="en-GB" sz="1200" dirty="0"/>
          </a:p>
        </p:txBody>
      </p:sp>
      <p:sp>
        <p:nvSpPr>
          <p:cNvPr id="15" name="Flowchart: Document 14">
            <a:extLst>
              <a:ext uri="{FF2B5EF4-FFF2-40B4-BE49-F238E27FC236}">
                <a16:creationId xmlns:a16="http://schemas.microsoft.com/office/drawing/2014/main" id="{FEB3DAA0-7D49-4328-9165-DC748266577D}"/>
              </a:ext>
            </a:extLst>
          </p:cNvPr>
          <p:cNvSpPr/>
          <p:nvPr userDrawn="1"/>
        </p:nvSpPr>
        <p:spPr>
          <a:xfrm rot="10800000">
            <a:off x="834" y="8625408"/>
            <a:ext cx="6857163" cy="1280592"/>
          </a:xfrm>
          <a:prstGeom prst="flowChartDocumen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35BA8A1-7F53-42B3-AC7A-FB5E17A05066}"/>
              </a:ext>
            </a:extLst>
          </p:cNvPr>
          <p:cNvSpPr txBox="1"/>
          <p:nvPr userDrawn="1"/>
        </p:nvSpPr>
        <p:spPr>
          <a:xfrm>
            <a:off x="208067" y="272480"/>
            <a:ext cx="6115777" cy="523220"/>
          </a:xfrm>
          <a:prstGeom prst="rect">
            <a:avLst/>
          </a:prstGeom>
          <a:noFill/>
        </p:spPr>
        <p:txBody>
          <a:bodyPr wrap="none" rtlCol="0">
            <a:spAutoFit/>
          </a:bodyPr>
          <a:lstStyle/>
          <a:p>
            <a:r>
              <a:rPr lang="en-GB" sz="2800" dirty="0">
                <a:solidFill>
                  <a:srgbClr val="002060"/>
                </a:solidFill>
                <a:latin typeface="Georgia" panose="02040502050405020303" pitchFamily="18" charset="0"/>
              </a:rPr>
              <a:t>Our AMAT ECT Summer Programme</a:t>
            </a:r>
          </a:p>
        </p:txBody>
      </p:sp>
      <p:cxnSp>
        <p:nvCxnSpPr>
          <p:cNvPr id="4" name="Straight Connector 3">
            <a:extLst>
              <a:ext uri="{FF2B5EF4-FFF2-40B4-BE49-F238E27FC236}">
                <a16:creationId xmlns:a16="http://schemas.microsoft.com/office/drawing/2014/main" id="{ACF2896B-BC2C-40BC-9208-5664A21C3C2E}"/>
              </a:ext>
            </a:extLst>
          </p:cNvPr>
          <p:cNvCxnSpPr>
            <a:cxnSpLocks/>
          </p:cNvCxnSpPr>
          <p:nvPr userDrawn="1"/>
        </p:nvCxnSpPr>
        <p:spPr>
          <a:xfrm>
            <a:off x="234634" y="848544"/>
            <a:ext cx="63627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CFCEB1FC-A4A5-49B5-981D-1CDF524435D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3514" b="95517" l="9993" r="94897">
                        <a14:foregroundMark x1="36153" y1="7431" x2="46966" y2="9855"/>
                        <a14:foregroundMark x1="52712" y1="3554" x2="67309" y2="9047"/>
                        <a14:foregroundMark x1="67309" y1="9047" x2="67309" y2="9047"/>
                        <a14:foregroundMark x1="89650" y1="36389" x2="92006" y2="54321"/>
                        <a14:foregroundMark x1="94897" y1="51656" x2="94718" y2="56745"/>
                        <a14:foregroundMark x1="64811" y1="91236" x2="71271" y2="91236"/>
                        <a14:foregroundMark x1="45146" y1="95517" x2="52177" y2="95517"/>
                        <a14:foregroundMark x1="21734" y1="75525" x2="26767" y2="79806"/>
                      </a14:backgroundRemoval>
                    </a14:imgEffect>
                  </a14:imgLayer>
                </a14:imgProps>
              </a:ext>
              <a:ext uri="{28A0092B-C50C-407E-A947-70E740481C1C}">
                <a14:useLocalDpi xmlns:a14="http://schemas.microsoft.com/office/drawing/2010/main" val="0"/>
              </a:ext>
            </a:extLst>
          </a:blip>
          <a:stretch>
            <a:fillRect/>
          </a:stretch>
        </p:blipFill>
        <p:spPr>
          <a:xfrm>
            <a:off x="3891014" y="7389476"/>
            <a:ext cx="2511377" cy="2219284"/>
          </a:xfrm>
          <a:prstGeom prst="rect">
            <a:avLst/>
          </a:prstGeom>
        </p:spPr>
      </p:pic>
    </p:spTree>
    <p:extLst>
      <p:ext uri="{BB962C8B-B14F-4D97-AF65-F5344CB8AC3E}">
        <p14:creationId xmlns:p14="http://schemas.microsoft.com/office/powerpoint/2010/main" val="303627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81188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2900" y="1352600"/>
            <a:ext cx="6172200" cy="8156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770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53" r:id="rId5"/>
    <p:sldLayoutId id="2147483654" r:id="rId6"/>
    <p:sldLayoutId id="2147483655" r:id="rId7"/>
    <p:sldLayoutId id="2147483664" r:id="rId8"/>
    <p:sldLayoutId id="2147483668" r:id="rId9"/>
    <p:sldLayoutId id="2147483667" r:id="rId10"/>
    <p:sldLayoutId id="2147483656" r:id="rId11"/>
    <p:sldLayoutId id="2147483663" r:id="rId12"/>
    <p:sldLayoutId id="2147483665" r:id="rId13"/>
    <p:sldLayoutId id="2147483657" r:id="rId14"/>
    <p:sldLayoutId id="2147483659" r:id="rId15"/>
    <p:sldLayoutId id="2147483660" r:id="rId16"/>
    <p:sldLayoutId id="2147483661" r:id="rId17"/>
    <p:sldLayoutId id="2147483658" r:id="rId18"/>
    <p:sldLayoutId id="2147483666" r:id="rId19"/>
    <p:sldLayoutId id="2147483651" r:id="rId20"/>
  </p:sldLayoutIdLst>
  <p:txStyles>
    <p:titleStyle>
      <a:lvl1pPr algn="l" defTabSz="1320759" rtl="0" eaLnBrk="1" latinLnBrk="0" hangingPunct="1">
        <a:spcBef>
          <a:spcPct val="0"/>
        </a:spcBef>
        <a:buNone/>
        <a:defRPr sz="3600" b="1" kern="1200">
          <a:solidFill>
            <a:schemeClr val="tx1"/>
          </a:solidFill>
          <a:latin typeface="+mj-lt"/>
          <a:ea typeface="+mj-ea"/>
          <a:cs typeface="+mj-cs"/>
        </a:defRPr>
      </a:lvl1pPr>
    </p:titleStyle>
    <p:bodyStyle>
      <a:lvl1pPr marL="0" indent="0" algn="l" defTabSz="1320759" rtl="0" eaLnBrk="1" latinLnBrk="0" hangingPunct="1">
        <a:spcBef>
          <a:spcPts val="0"/>
        </a:spcBef>
        <a:buFont typeface="Arial" panose="020B0604020202020204" pitchFamily="34" charset="0"/>
        <a:buNone/>
        <a:defRPr sz="1400" kern="1200">
          <a:solidFill>
            <a:schemeClr val="tx1"/>
          </a:solidFill>
          <a:latin typeface="+mn-lt"/>
          <a:ea typeface="+mn-ea"/>
          <a:cs typeface="+mn-cs"/>
        </a:defRPr>
      </a:lvl1pPr>
      <a:lvl2pPr marL="0" indent="0" algn="l" defTabSz="1320759" rtl="0" eaLnBrk="1" latinLnBrk="0" hangingPunct="1">
        <a:spcBef>
          <a:spcPts val="0"/>
        </a:spcBef>
        <a:buFont typeface="Arial" panose="020B0604020202020204" pitchFamily="34" charset="0"/>
        <a:buNone/>
        <a:defRPr sz="1400" kern="1200">
          <a:solidFill>
            <a:schemeClr val="tx1"/>
          </a:solidFill>
          <a:latin typeface="+mn-lt"/>
          <a:ea typeface="+mn-ea"/>
          <a:cs typeface="+mn-cs"/>
        </a:defRPr>
      </a:lvl2pPr>
      <a:lvl3pPr marL="0" indent="0" algn="l" defTabSz="1320759" rtl="0" eaLnBrk="1" latinLnBrk="0" hangingPunct="1">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1320759" rtl="0" eaLnBrk="1" latinLnBrk="0" hangingPunct="1">
        <a:spcBef>
          <a:spcPts val="0"/>
        </a:spcBef>
        <a:buFont typeface="Arial" panose="020B0604020202020204" pitchFamily="34" charset="0"/>
        <a:buNone/>
        <a:defRPr sz="1400" kern="1200">
          <a:solidFill>
            <a:schemeClr val="tx1"/>
          </a:solidFill>
          <a:latin typeface="+mn-lt"/>
          <a:ea typeface="+mn-ea"/>
          <a:cs typeface="+mn-cs"/>
        </a:defRPr>
      </a:lvl4pPr>
      <a:lvl5pPr marL="0" indent="0" algn="l" defTabSz="1320759" rtl="0" eaLnBrk="1" latinLnBrk="0" hangingPunct="1">
        <a:spcBef>
          <a:spcPts val="0"/>
        </a:spcBef>
        <a:buFont typeface="Arial" panose="020B0604020202020204" pitchFamily="34" charset="0"/>
        <a:buNone/>
        <a:defRPr sz="1400" kern="1200">
          <a:solidFill>
            <a:schemeClr val="tx1"/>
          </a:solidFill>
          <a:latin typeface="+mn-lt"/>
          <a:ea typeface="+mn-ea"/>
          <a:cs typeface="+mn-cs"/>
        </a:defRPr>
      </a:lvl5pPr>
      <a:lvl6pPr marL="3632088" indent="-330190" algn="l" defTabSz="1320759" rtl="0" eaLnBrk="1" latinLnBrk="0" hangingPunct="1">
        <a:spcBef>
          <a:spcPct val="20000"/>
        </a:spcBef>
        <a:buFont typeface="Arial" panose="020B0604020202020204" pitchFamily="34" charset="0"/>
        <a:buChar char="•"/>
        <a:defRPr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anose="020B0604020202020204" pitchFamily="34" charset="0"/>
        <a:buChar char="•"/>
        <a:defRPr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anose="020B0604020202020204" pitchFamily="34" charset="0"/>
        <a:buChar char="•"/>
        <a:defRPr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anose="020B0604020202020204" pitchFamily="34" charset="0"/>
        <a:buChar char="•"/>
        <a:defRPr sz="2889"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3E31439-D6D6-410C-9D79-1B02862FF77E}"/>
              </a:ext>
            </a:extLst>
          </p:cNvPr>
          <p:cNvSpPr/>
          <p:nvPr/>
        </p:nvSpPr>
        <p:spPr>
          <a:xfrm rot="833360">
            <a:off x="3899190" y="7799454"/>
            <a:ext cx="1728192" cy="1728192"/>
          </a:xfrm>
          <a:prstGeom prst="ellipse">
            <a:avLst/>
          </a:prstGeom>
          <a:solidFill>
            <a:srgbClr val="FFC000"/>
          </a:solidFill>
          <a:ln w="190500" cmpd="thinThick">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latin typeface="Georgia" panose="02040502050405020303" pitchFamily="18" charset="0"/>
              </a:rPr>
              <a:t>Suitable for those currently completing their teacher training as well experienced teachers.</a:t>
            </a:r>
          </a:p>
        </p:txBody>
      </p:sp>
      <p:sp>
        <p:nvSpPr>
          <p:cNvPr id="3" name="Oval 2">
            <a:extLst>
              <a:ext uri="{FF2B5EF4-FFF2-40B4-BE49-F238E27FC236}">
                <a16:creationId xmlns:a16="http://schemas.microsoft.com/office/drawing/2014/main" id="{E140D2DC-6233-4C08-8BD2-4E643E7E2922}"/>
              </a:ext>
            </a:extLst>
          </p:cNvPr>
          <p:cNvSpPr/>
          <p:nvPr/>
        </p:nvSpPr>
        <p:spPr>
          <a:xfrm rot="20602688">
            <a:off x="178616" y="1635679"/>
            <a:ext cx="1728192" cy="1728192"/>
          </a:xfrm>
          <a:prstGeom prst="ellipse">
            <a:avLst/>
          </a:prstGeom>
          <a:solidFill>
            <a:srgbClr val="00B0F0"/>
          </a:solidFill>
          <a:ln w="190500"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latin typeface="Georgia" panose="02040502050405020303" pitchFamily="18" charset="0"/>
              </a:rPr>
              <a:t>Includes an enhanced ECT training and support package.  See inside for more details.</a:t>
            </a:r>
          </a:p>
        </p:txBody>
      </p:sp>
    </p:spTree>
    <p:extLst>
      <p:ext uri="{BB962C8B-B14F-4D97-AF65-F5344CB8AC3E}">
        <p14:creationId xmlns:p14="http://schemas.microsoft.com/office/powerpoint/2010/main" val="384552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27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30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44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37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F06F9-F568-47DA-B739-5F5002636327}"/>
              </a:ext>
            </a:extLst>
          </p:cNvPr>
          <p:cNvSpPr>
            <a:spLocks noGrp="1"/>
          </p:cNvSpPr>
          <p:nvPr>
            <p:ph type="body" sz="quarter" idx="15"/>
          </p:nvPr>
        </p:nvSpPr>
        <p:spPr/>
        <p:txBody>
          <a:bodyPr/>
          <a:lstStyle/>
          <a:p>
            <a:r>
              <a:rPr lang="en-GB" dirty="0"/>
              <a:t>Teacher of PE</a:t>
            </a:r>
          </a:p>
        </p:txBody>
      </p:sp>
    </p:spTree>
    <p:extLst>
      <p:ext uri="{BB962C8B-B14F-4D97-AF65-F5344CB8AC3E}">
        <p14:creationId xmlns:p14="http://schemas.microsoft.com/office/powerpoint/2010/main" val="317675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2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3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53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6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18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9FEC5-7047-40B0-A4FA-CA6EF59E86E5}"/>
              </a:ext>
            </a:extLst>
          </p:cNvPr>
          <p:cNvSpPr>
            <a:spLocks noGrp="1"/>
          </p:cNvSpPr>
          <p:nvPr>
            <p:ph type="body" sz="quarter" idx="13"/>
          </p:nvPr>
        </p:nvSpPr>
        <p:spPr>
          <a:xfrm>
            <a:off x="260648" y="2648745"/>
            <a:ext cx="6408712" cy="883772"/>
          </a:xfrm>
        </p:spPr>
        <p:txBody>
          <a:bodyPr>
            <a:normAutofit fontScale="85000" lnSpcReduction="10000"/>
          </a:bodyPr>
          <a:lstStyle/>
          <a:p>
            <a:r>
              <a:rPr lang="en-GB" dirty="0"/>
              <a:t>Teacher of KS4/5 </a:t>
            </a:r>
          </a:p>
          <a:p>
            <a:r>
              <a:rPr lang="en-GB" dirty="0"/>
              <a:t>Health and Social Care / Child Development</a:t>
            </a:r>
          </a:p>
        </p:txBody>
      </p:sp>
      <p:sp>
        <p:nvSpPr>
          <p:cNvPr id="3" name="Text Placeholder 2">
            <a:extLst>
              <a:ext uri="{FF2B5EF4-FFF2-40B4-BE49-F238E27FC236}">
                <a16:creationId xmlns:a16="http://schemas.microsoft.com/office/drawing/2014/main" id="{BF8785B1-0CC3-4B65-91F9-C66A2011F034}"/>
              </a:ext>
            </a:extLst>
          </p:cNvPr>
          <p:cNvSpPr>
            <a:spLocks noGrp="1"/>
          </p:cNvSpPr>
          <p:nvPr>
            <p:ph type="body" sz="quarter" idx="14"/>
          </p:nvPr>
        </p:nvSpPr>
        <p:spPr/>
        <p:txBody>
          <a:bodyPr/>
          <a:lstStyle/>
          <a:p>
            <a:r>
              <a:rPr lang="en-GB" dirty="0"/>
              <a:t>Maternity cover, Full Time</a:t>
            </a:r>
          </a:p>
        </p:txBody>
      </p:sp>
      <p:sp>
        <p:nvSpPr>
          <p:cNvPr id="4" name="Text Placeholder 3">
            <a:extLst>
              <a:ext uri="{FF2B5EF4-FFF2-40B4-BE49-F238E27FC236}">
                <a16:creationId xmlns:a16="http://schemas.microsoft.com/office/drawing/2014/main" id="{6E6FE335-304B-49DE-A2B3-05F5ADEE0234}"/>
              </a:ext>
            </a:extLst>
          </p:cNvPr>
          <p:cNvSpPr>
            <a:spLocks noGrp="1"/>
          </p:cNvSpPr>
          <p:nvPr>
            <p:ph type="body" sz="quarter" idx="15"/>
          </p:nvPr>
        </p:nvSpPr>
        <p:spPr/>
        <p:txBody>
          <a:bodyPr/>
          <a:lstStyle/>
          <a:p>
            <a:r>
              <a:rPr lang="en-GB" dirty="0"/>
              <a:t>Easter 2022</a:t>
            </a:r>
          </a:p>
        </p:txBody>
      </p:sp>
    </p:spTree>
    <p:extLst>
      <p:ext uri="{BB962C8B-B14F-4D97-AF65-F5344CB8AC3E}">
        <p14:creationId xmlns:p14="http://schemas.microsoft.com/office/powerpoint/2010/main" val="348926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7A1C23-2DA1-45DF-A7D7-F8618C14F80F}"/>
              </a:ext>
            </a:extLst>
          </p:cNvPr>
          <p:cNvSpPr>
            <a:spLocks noGrp="1"/>
          </p:cNvSpPr>
          <p:nvPr>
            <p:ph type="body" sz="quarter" idx="15"/>
          </p:nvPr>
        </p:nvSpPr>
        <p:spPr/>
        <p:txBody>
          <a:bodyPr/>
          <a:lstStyle/>
          <a:p>
            <a:r>
              <a:rPr lang="en-GB" dirty="0"/>
              <a:t>Monday 14</a:t>
            </a:r>
            <a:r>
              <a:rPr lang="en-GB" baseline="30000" dirty="0"/>
              <a:t>th</a:t>
            </a:r>
            <a:r>
              <a:rPr lang="en-GB" dirty="0"/>
              <a:t> February @10am</a:t>
            </a:r>
          </a:p>
        </p:txBody>
      </p:sp>
    </p:spTree>
    <p:extLst>
      <p:ext uri="{BB962C8B-B14F-4D97-AF65-F5344CB8AC3E}">
        <p14:creationId xmlns:p14="http://schemas.microsoft.com/office/powerpoint/2010/main" val="97156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31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4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92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3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86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98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53</Words>
  <Application>Microsoft Office PowerPoint</Application>
  <PresentationFormat>A4 Paper (210x297 mm)</PresentationFormat>
  <Paragraphs>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Aparajita</vt:lpstr>
      <vt:lpstr>Arial</vt:lpstr>
      <vt:lpstr>Calibri</vt:lpstr>
      <vt:lpstr>Georgia</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 Hall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Applicant Information Pack</dc:title>
  <dc:creator>Nick Halligan</dc:creator>
  <cp:lastModifiedBy>Miss H Johnston</cp:lastModifiedBy>
  <cp:revision>29</cp:revision>
  <dcterms:created xsi:type="dcterms:W3CDTF">2018-09-16T15:59:18Z</dcterms:created>
  <dcterms:modified xsi:type="dcterms:W3CDTF">2022-02-01T13:04:34Z</dcterms:modified>
</cp:coreProperties>
</file>